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8" r:id="rId12"/>
    <p:sldId id="265" r:id="rId13"/>
    <p:sldId id="267" r:id="rId14"/>
    <p:sldId id="274" r:id="rId15"/>
    <p:sldId id="275" r:id="rId16"/>
    <p:sldId id="276" r:id="rId17"/>
    <p:sldId id="284" r:id="rId18"/>
    <p:sldId id="290" r:id="rId19"/>
    <p:sldId id="291" r:id="rId20"/>
    <p:sldId id="293" r:id="rId21"/>
    <p:sldId id="292" r:id="rId22"/>
    <p:sldId id="268" r:id="rId23"/>
    <p:sldId id="294" r:id="rId24"/>
    <p:sldId id="269" r:id="rId25"/>
    <p:sldId id="270" r:id="rId26"/>
    <p:sldId id="272" r:id="rId27"/>
    <p:sldId id="281" r:id="rId28"/>
    <p:sldId id="282" r:id="rId29"/>
    <p:sldId id="283" r:id="rId30"/>
    <p:sldId id="273" r:id="rId31"/>
    <p:sldId id="285" r:id="rId32"/>
    <p:sldId id="286" r:id="rId33"/>
    <p:sldId id="288" r:id="rId34"/>
    <p:sldId id="289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5AF0303-E472-BF49-AD61-90FC4817374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78"/>
            <p14:sldId id="265"/>
            <p14:sldId id="267"/>
            <p14:sldId id="274"/>
            <p14:sldId id="275"/>
            <p14:sldId id="276"/>
            <p14:sldId id="284"/>
            <p14:sldId id="290"/>
            <p14:sldId id="291"/>
            <p14:sldId id="293"/>
            <p14:sldId id="292"/>
            <p14:sldId id="268"/>
            <p14:sldId id="294"/>
            <p14:sldId id="269"/>
            <p14:sldId id="270"/>
            <p14:sldId id="272"/>
            <p14:sldId id="281"/>
            <p14:sldId id="282"/>
            <p14:sldId id="283"/>
            <p14:sldId id="273"/>
            <p14:sldId id="285"/>
            <p14:sldId id="286"/>
            <p14:sldId id="288"/>
            <p14:sldId id="289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6401"/>
  </p:normalViewPr>
  <p:slideViewPr>
    <p:cSldViewPr snapToGrid="0" snapToObjects="1">
      <p:cViewPr varScale="1">
        <p:scale>
          <a:sx n="93" d="100"/>
          <a:sy n="93" d="100"/>
        </p:scale>
        <p:origin x="1240" y="192"/>
      </p:cViewPr>
      <p:guideLst/>
    </p:cSldViewPr>
  </p:slideViewPr>
  <p:outlineViewPr>
    <p:cViewPr>
      <p:scale>
        <a:sx n="33" d="100"/>
        <a:sy n="33" d="100"/>
      </p:scale>
      <p:origin x="0" y="-11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DE20C-8910-DD46-A28D-FBA81412A25E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932E-DCAE-A040-97E7-6CA5A62BE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4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95F1-8FFA-8D47-9E27-841F13452A50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822A-35A9-5D4A-A73D-B75663740799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59742-C353-8446-A593-4690E2DE09B4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39D63-D3DE-034F-B8B7-6EE5C6661D63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3805-2172-E447-B6B2-4ED4681FAF79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D60F-4AA9-944D-9CF6-3C7592C59D9D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6E6E-72B1-9F42-84D4-A05A3264131E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D5C6-5CCB-D449-B236-EB180F52F9D1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94A4-8C63-3D41-857F-2E37ACB1FF1C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BF9F-898B-8D4B-8C32-BBA6E1783EEE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B1C92-FF73-7048-B9E9-185937496067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38924-C245-AE46-89D1-3A0873BE07B4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BBB-1E80-0640-8527-9DAD9F5E2704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3B6F-3777-6643-889A-A8A238E313AF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07-1F79-8346-92CC-C449D19D8DD6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B35F-A9FD-0B4D-921B-65D97746A5E1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CA58-E2A7-624B-9241-CE2BFCE0216D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E37769-D680-5647-8D82-04ACF45C94F5}" type="datetime1">
              <a:rPr lang="fr-FR" smtClean="0"/>
              <a:t>22/03/2019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1.wdp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81.png"/><Relationship Id="rId5" Type="http://schemas.microsoft.com/office/2007/relationships/hdphoto" Target="../media/hdphoto12.wdp"/><Relationship Id="rId10" Type="http://schemas.microsoft.com/office/2007/relationships/hdphoto" Target="../media/hdphoto15.wdp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tiff"/><Relationship Id="rId9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8.tif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tif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9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7.jpg"/><Relationship Id="rId5" Type="http://schemas.openxmlformats.org/officeDocument/2006/relationships/image" Target="../media/image25.png"/><Relationship Id="rId15" Type="http://schemas.microsoft.com/office/2007/relationships/hdphoto" Target="../media/hdphoto6.wdp"/><Relationship Id="rId10" Type="http://schemas.microsoft.com/office/2007/relationships/hdphoto" Target="../media/hdphoto1.wdp"/><Relationship Id="rId19" Type="http://schemas.openxmlformats.org/officeDocument/2006/relationships/image" Target="../media/image32.png"/><Relationship Id="rId4" Type="http://schemas.openxmlformats.org/officeDocument/2006/relationships/image" Target="../media/image24.jpeg"/><Relationship Id="rId9" Type="http://schemas.openxmlformats.org/officeDocument/2006/relationships/image" Target="../media/image22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83C4C-47F4-D84F-9CC8-2518E53E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38" y="3387377"/>
            <a:ext cx="8825658" cy="1088959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tutoré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B75DCF-EB45-F64E-991D-EB9D6A797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38" y="4390722"/>
            <a:ext cx="8825658" cy="861420"/>
          </a:xfrm>
        </p:spPr>
        <p:txBody>
          <a:bodyPr/>
          <a:lstStyle/>
          <a:p>
            <a:r>
              <a:rPr lang="fr-FR" dirty="0"/>
              <a:t>Oral C : Automatisation du positionnement d’une parabole de réception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C74FE9-8D99-5A48-ACEB-7F3DCA77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" y="41096"/>
            <a:ext cx="3628395" cy="9033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CA705D-5C8C-994E-9BAB-4989E614B5D0}"/>
              </a:ext>
            </a:extLst>
          </p:cNvPr>
          <p:cNvSpPr txBox="1"/>
          <p:nvPr/>
        </p:nvSpPr>
        <p:spPr>
          <a:xfrm>
            <a:off x="62195" y="5638862"/>
            <a:ext cx="220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Thomas </a:t>
            </a:r>
            <a:r>
              <a:rPr lang="fr-FR" dirty="0" err="1"/>
              <a:t>Barrier</a:t>
            </a:r>
            <a:endParaRPr lang="fr-FR" dirty="0"/>
          </a:p>
          <a:p>
            <a:r>
              <a:rPr lang="fr-FR" dirty="0"/>
              <a:t>Augustin Decaux</a:t>
            </a:r>
          </a:p>
          <a:p>
            <a:r>
              <a:rPr lang="fr-FR" dirty="0"/>
              <a:t>Olivier </a:t>
            </a:r>
            <a:r>
              <a:rPr lang="fr-FR" dirty="0" err="1"/>
              <a:t>Berthiau</a:t>
            </a:r>
            <a:endParaRPr lang="fr-FR" dirty="0"/>
          </a:p>
          <a:p>
            <a:r>
              <a:rPr lang="fr-FR" dirty="0" err="1"/>
              <a:t>Reboul</a:t>
            </a:r>
            <a:r>
              <a:rPr lang="fr-FR" dirty="0"/>
              <a:t> </a:t>
            </a:r>
            <a:r>
              <a:rPr lang="fr-FR" dirty="0" err="1"/>
              <a:t>Gregoire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873840-4ACD-964A-BB59-6EFFC7333FF9}"/>
              </a:ext>
            </a:extLst>
          </p:cNvPr>
          <p:cNvSpPr txBox="1"/>
          <p:nvPr/>
        </p:nvSpPr>
        <p:spPr>
          <a:xfrm>
            <a:off x="8496728" y="5657671"/>
            <a:ext cx="369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année DUT GEII</a:t>
            </a:r>
          </a:p>
          <a:p>
            <a:pPr algn="r"/>
            <a:r>
              <a:rPr lang="fr-FR"/>
              <a:t>Groupe Robotic1</a:t>
            </a:r>
            <a:endParaRPr lang="fr-FR" dirty="0"/>
          </a:p>
          <a:p>
            <a:pPr algn="r"/>
            <a:r>
              <a:rPr lang="fr-FR" dirty="0"/>
              <a:t>Vincent Grimaud</a:t>
            </a:r>
          </a:p>
          <a:p>
            <a:pPr algn="r"/>
            <a:r>
              <a:rPr lang="fr-FR" dirty="0"/>
              <a:t>Christophe Tailliez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A25D01-5B18-9046-B3A6-09E597D081F6}"/>
              </a:ext>
            </a:extLst>
          </p:cNvPr>
          <p:cNvSpPr txBox="1"/>
          <p:nvPr/>
        </p:nvSpPr>
        <p:spPr>
          <a:xfrm>
            <a:off x="9644040" y="1136980"/>
            <a:ext cx="29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Groupe 302</a:t>
            </a:r>
          </a:p>
        </p:txBody>
      </p:sp>
      <p:pic>
        <p:nvPicPr>
          <p:cNvPr id="9" name="Picture 2" descr="Résultat de recherche d'images pour &quot;Projet&quot;">
            <a:extLst>
              <a:ext uri="{FF2B5EF4-FFF2-40B4-BE49-F238E27FC236}">
                <a16:creationId xmlns:a16="http://schemas.microsoft.com/office/drawing/2014/main" id="{4FDB74F2-FDA0-C241-B318-AED1C81B0D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47" y="-1"/>
            <a:ext cx="1811541" cy="1212351"/>
          </a:xfrm>
          <a:prstGeom prst="rect">
            <a:avLst/>
          </a:prstGeom>
          <a:noFill/>
          <a:extLst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BF487E-C6F6-714A-8CC9-2D383BC4E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581" y="1693207"/>
            <a:ext cx="9017000" cy="16256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48516">
            <a:off x="10708269" y="577483"/>
            <a:ext cx="112987" cy="10280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908" y="585859"/>
            <a:ext cx="116486" cy="9803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8622" y="569119"/>
            <a:ext cx="109742" cy="1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8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E5937-7FE8-CA4C-B002-C8DE4D74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1075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A52D73-0B2F-4B43-9FD6-32893913C34E}"/>
              </a:ext>
            </a:extLst>
          </p:cNvPr>
          <p:cNvSpPr txBox="1"/>
          <p:nvPr/>
        </p:nvSpPr>
        <p:spPr>
          <a:xfrm>
            <a:off x="646111" y="1082960"/>
            <a:ext cx="719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Détermination de notre position géographique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87B0A8-F952-0647-813A-9F710CC6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2" y="1817911"/>
            <a:ext cx="9221686" cy="1176498"/>
          </a:xfrm>
        </p:spPr>
        <p:txBody>
          <a:bodyPr>
            <a:normAutofit/>
          </a:bodyPr>
          <a:lstStyle/>
          <a:p>
            <a:r>
              <a:rPr lang="fr-FR" dirty="0"/>
              <a:t>Test du module GPS pour voir les trames reçues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723" y="1544625"/>
            <a:ext cx="1908221" cy="1597817"/>
          </a:xfrm>
          <a:prstGeom prst="rect">
            <a:avLst/>
          </a:prstGeom>
        </p:spPr>
      </p:pic>
      <p:pic>
        <p:nvPicPr>
          <p:cNvPr id="2050" name="Picture 2" descr="https://scontent-cdt1-1.xx.fbcdn.net/v/t1.15752-9/53570973_325527628095257_6014730934996172800_n.png?_nc_cat=103&amp;_nc_ht=scontent-cdt1-1.xx&amp;oh=69ddc783ee5c62b505b7a71e7f7d4474&amp;oe=5CDD1B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488083"/>
            <a:ext cx="7491854" cy="13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29985" y="4020801"/>
            <a:ext cx="95186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Trame GGA : fournit l’heure, les coordonnées en longitude et latitude, l’altitude, le nombre de satellites trouvés, la précision de la mesure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Trame GLL : fournit l’heure, la longitude, la latitude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Trame GSA : indique le nombre de satellites trouvés et la précision de la mesure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Trame GSV : indique le nombre de satellites trouvés, la qualité du signal de chaque satellite, son azimut et son élévation</a:t>
            </a:r>
          </a:p>
        </p:txBody>
      </p:sp>
    </p:spTree>
    <p:extLst>
      <p:ext uri="{BB962C8B-B14F-4D97-AF65-F5344CB8AC3E}">
        <p14:creationId xmlns:p14="http://schemas.microsoft.com/office/powerpoint/2010/main" val="427434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E5937-7FE8-CA4C-B002-C8DE4D74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1075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A52D73-0B2F-4B43-9FD6-32893913C34E}"/>
              </a:ext>
            </a:extLst>
          </p:cNvPr>
          <p:cNvSpPr txBox="1"/>
          <p:nvPr/>
        </p:nvSpPr>
        <p:spPr>
          <a:xfrm>
            <a:off x="646111" y="1082960"/>
            <a:ext cx="719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Détermination de notre position géographique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87B0A8-F952-0647-813A-9F710CC6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8" y="1693658"/>
            <a:ext cx="9348281" cy="29170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600700"/>
            <a:ext cx="4095750" cy="228600"/>
          </a:xfrm>
          <a:prstGeom prst="rect">
            <a:avLst/>
          </a:prstGeom>
        </p:spPr>
      </p:pic>
      <p:sp>
        <p:nvSpPr>
          <p:cNvPr id="12" name="Flèche droite à entaille 11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5573408" y="5511702"/>
            <a:ext cx="754881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159837" y="5240932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Déclaration d’un objet de type Serial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paramètre : Chemin du port 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paramètre : </a:t>
            </a:r>
            <a:r>
              <a:rPr lang="fr-FR" dirty="0" err="1"/>
              <a:t>Bauderate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13" y="5511702"/>
            <a:ext cx="5687535" cy="41191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159837" y="5249079"/>
            <a:ext cx="477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lit le contenu de la trame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test si la trame reçue est celle du GPS ($GPGGA)</a:t>
            </a:r>
          </a:p>
        </p:txBody>
      </p:sp>
      <p:sp>
        <p:nvSpPr>
          <p:cNvPr id="17" name="Flèche droite à entaille 16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6103248" y="5503190"/>
            <a:ext cx="754881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93" y="5205517"/>
            <a:ext cx="3320726" cy="124756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923561" y="4840494"/>
            <a:ext cx="4973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exploite la trame grâce a la bibliothèque pynmea2 via le protocole NMEA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récupère les valeurs de latitude et de longitude puis on les affiche</a:t>
            </a:r>
          </a:p>
        </p:txBody>
      </p:sp>
      <p:sp>
        <p:nvSpPr>
          <p:cNvPr id="22" name="Flèche droite à entaille 21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5147333" y="5507446"/>
            <a:ext cx="1246388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6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5" grpId="0"/>
      <p:bldP spid="15" grpId="1"/>
      <p:bldP spid="17" grpId="0" animBg="1"/>
      <p:bldP spid="17" grpId="1" animBg="1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3E4B-8582-CA44-B95D-6A6488D2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544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CB0FA8-374D-CE4A-9658-9C73735AB0BA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Résultats Détermination de notre position géographique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9DEA5F-586D-F44A-8CA2-4389081B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7" y="2052918"/>
            <a:ext cx="8040414" cy="148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AD7BF9E3-C8EB-984D-B215-18348E0653E6}"/>
              </a:ext>
            </a:extLst>
          </p:cNvPr>
          <p:cNvSpPr/>
          <p:nvPr/>
        </p:nvSpPr>
        <p:spPr>
          <a:xfrm>
            <a:off x="3815255" y="3577490"/>
            <a:ext cx="567559" cy="521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6914C9-2D62-C74B-AC53-6C8840F0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6" y="4112216"/>
            <a:ext cx="8040413" cy="237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8B55370E-36CC-C942-AEDF-9E7EB91E5784}"/>
              </a:ext>
            </a:extLst>
          </p:cNvPr>
          <p:cNvSpPr/>
          <p:nvPr/>
        </p:nvSpPr>
        <p:spPr>
          <a:xfrm>
            <a:off x="8370209" y="2228193"/>
            <a:ext cx="300825" cy="2207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A72DDD-9CF2-C943-BD92-42562C84F5D2}"/>
              </a:ext>
            </a:extLst>
          </p:cNvPr>
          <p:cNvSpPr txBox="1"/>
          <p:nvPr/>
        </p:nvSpPr>
        <p:spPr>
          <a:xfrm>
            <a:off x="8828688" y="6405282"/>
            <a:ext cx="35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*Test effectué à Saint-Avertin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8C1B81-1220-A14C-9410-3C9625218788}"/>
              </a:ext>
            </a:extLst>
          </p:cNvPr>
          <p:cNvSpPr txBox="1"/>
          <p:nvPr/>
        </p:nvSpPr>
        <p:spPr>
          <a:xfrm>
            <a:off x="8671034" y="2111805"/>
            <a:ext cx="35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Récupération de la trame GPS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F9AAD14A-4DE2-054F-A40C-7251F1919943}"/>
              </a:ext>
            </a:extLst>
          </p:cNvPr>
          <p:cNvSpPr/>
          <p:nvPr/>
        </p:nvSpPr>
        <p:spPr>
          <a:xfrm>
            <a:off x="8370210" y="2619403"/>
            <a:ext cx="374398" cy="809598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D8640-81C2-1340-B05B-8E7F5D8EC8FB}"/>
              </a:ext>
            </a:extLst>
          </p:cNvPr>
          <p:cNvSpPr txBox="1"/>
          <p:nvPr/>
        </p:nvSpPr>
        <p:spPr>
          <a:xfrm>
            <a:off x="8671034" y="2639271"/>
            <a:ext cx="3710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Valeur latitude et longitude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Qualité du signal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Nombre de satellites connectés 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47FAF5-D250-8E4F-AB7D-F0274468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6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2" y="1817911"/>
            <a:ext cx="9221686" cy="1176498"/>
          </a:xfrm>
        </p:spPr>
        <p:txBody>
          <a:bodyPr>
            <a:normAutofit/>
          </a:bodyPr>
          <a:lstStyle/>
          <a:p>
            <a:r>
              <a:rPr lang="fr-FR" sz="1800" dirty="0"/>
              <a:t>Utilisation d’un algorithme à partir d’un site internet</a:t>
            </a:r>
          </a:p>
          <a:p>
            <a:r>
              <a:rPr lang="fr-FR" sz="1800" u="sng" dirty="0"/>
              <a:t>URL :</a:t>
            </a:r>
            <a:r>
              <a:rPr lang="fr-FR" sz="1800" dirty="0"/>
              <a:t> http://finder.tooway-instal.com/fixe/pages/index.html</a:t>
            </a:r>
          </a:p>
          <a:p>
            <a:r>
              <a:rPr lang="fr-FR" sz="1800" dirty="0"/>
              <a:t>En fonction de la latitude et de la longitude, on obtient l’élévation et l’azimut</a:t>
            </a:r>
          </a:p>
          <a:p>
            <a:endParaRPr lang="fr-FR" sz="1800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Algorithme de pointage approximatif 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2384B7-0226-F341-B017-1E154598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0" y="3179654"/>
            <a:ext cx="4086721" cy="340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èche droite à entaille 5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4939400" y="4690773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7687D8C-EC39-2549-AF17-2C6C5C5A2F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46" y="3513994"/>
            <a:ext cx="5129132" cy="268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87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2" y="1626999"/>
            <a:ext cx="9404722" cy="1176498"/>
          </a:xfrm>
        </p:spPr>
        <p:txBody>
          <a:bodyPr>
            <a:normAutofit/>
          </a:bodyPr>
          <a:lstStyle/>
          <a:p>
            <a:r>
              <a:rPr lang="fr-FR" dirty="0"/>
              <a:t>Il faut récupérer le code du site internet pour pouvoir utiliser l’algorithme sans connexion internet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Extraction des fichiers présents sur le site internet</a:t>
            </a:r>
          </a:p>
          <a:p>
            <a:endParaRPr lang="fr-FR" sz="1800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Algorithme de pointage approximatif 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2384B7-0226-F341-B017-1E154598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3" y="3114991"/>
            <a:ext cx="3307374" cy="275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èche droite à entaille 5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3820975" y="4250200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8F3B2F-DB88-6D43-8A78-BBC20E9426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26" y="3114992"/>
            <a:ext cx="1271146" cy="2677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èche droite à entaille 9">
            <a:extLst>
              <a:ext uri="{FF2B5EF4-FFF2-40B4-BE49-F238E27FC236}">
                <a16:creationId xmlns:a16="http://schemas.microsoft.com/office/drawing/2014/main" id="{B9CCD26A-466E-3C49-BBDF-DD8E1DD2BBBC}"/>
              </a:ext>
            </a:extLst>
          </p:cNvPr>
          <p:cNvSpPr/>
          <p:nvPr/>
        </p:nvSpPr>
        <p:spPr>
          <a:xfrm>
            <a:off x="6865615" y="4250200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BF9E85-9732-2741-AF05-B908B96BE5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78" y="3496821"/>
            <a:ext cx="3602119" cy="175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5B862BA-B2EC-5342-86AC-56804FB88B28}"/>
              </a:ext>
            </a:extLst>
          </p:cNvPr>
          <p:cNvSpPr txBox="1"/>
          <p:nvPr/>
        </p:nvSpPr>
        <p:spPr>
          <a:xfrm>
            <a:off x="1125083" y="6138162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Site internet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E81841-8CED-1441-92D0-3D692F74F976}"/>
              </a:ext>
            </a:extLst>
          </p:cNvPr>
          <p:cNvSpPr txBox="1"/>
          <p:nvPr/>
        </p:nvSpPr>
        <p:spPr>
          <a:xfrm>
            <a:off x="4403869" y="6165143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Fichiers contenus dans le site internet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F0B4EF-3C58-AB43-8B30-5814F99E7E65}"/>
              </a:ext>
            </a:extLst>
          </p:cNvPr>
          <p:cNvSpPr txBox="1"/>
          <p:nvPr/>
        </p:nvSpPr>
        <p:spPr>
          <a:xfrm>
            <a:off x="8442106" y="6118066"/>
            <a:ext cx="338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/>
              <a:t>Fichier « script.js » contenant l’algorithme</a:t>
            </a:r>
          </a:p>
        </p:txBody>
      </p:sp>
    </p:spTree>
    <p:extLst>
      <p:ext uri="{BB962C8B-B14F-4D97-AF65-F5344CB8AC3E}">
        <p14:creationId xmlns:p14="http://schemas.microsoft.com/office/powerpoint/2010/main" val="301264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2" y="1817911"/>
            <a:ext cx="9221686" cy="1176498"/>
          </a:xfrm>
        </p:spPr>
        <p:txBody>
          <a:bodyPr>
            <a:normAutofit/>
          </a:bodyPr>
          <a:lstStyle/>
          <a:p>
            <a:r>
              <a:rPr lang="fr-FR" dirty="0"/>
              <a:t>L’extension « .</a:t>
            </a:r>
            <a:r>
              <a:rPr lang="fr-FR" dirty="0" err="1"/>
              <a:t>js</a:t>
            </a:r>
            <a:r>
              <a:rPr lang="fr-FR" dirty="0"/>
              <a:t> » signifie que c’est un fichier écrit en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/>
              <a:t>Incompatibilité avec le Raspberry Pi qui utilise le langage 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/>
              <a:t>Traduction en Python de l’algorithme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Algorithme de pointage approximatif 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RÃ©sultat de recherche d'images pour &quot;javascrip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6" y="4104354"/>
            <a:ext cx="1179002" cy="1179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048229" y="538128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scripts.js</a:t>
            </a:r>
          </a:p>
        </p:txBody>
      </p:sp>
      <p:sp>
        <p:nvSpPr>
          <p:cNvPr id="8" name="Flèche droite à entaille 7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3088150" y="4490557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679531"/>
            <a:ext cx="5851006" cy="3622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6577036" y="6426679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/>
              <a:t>Code de l’algorithme en Python</a:t>
            </a:r>
          </a:p>
        </p:txBody>
      </p:sp>
    </p:spTree>
    <p:extLst>
      <p:ext uri="{BB962C8B-B14F-4D97-AF65-F5344CB8AC3E}">
        <p14:creationId xmlns:p14="http://schemas.microsoft.com/office/powerpoint/2010/main" val="380208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1" y="1817911"/>
            <a:ext cx="10595843" cy="4807176"/>
          </a:xfrm>
        </p:spPr>
        <p:txBody>
          <a:bodyPr>
            <a:normAutofit/>
          </a:bodyPr>
          <a:lstStyle/>
          <a:p>
            <a:r>
              <a:rPr lang="fr-FR" dirty="0"/>
              <a:t>Comparaison des résultats de l’algorithme du site avec l’algorithme traduit en Python :</a:t>
            </a:r>
            <a:endParaRPr lang="fr-FR" sz="16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Nous avons donc réalisé avec succès l’extraction du code de l’algorithme et sa traduction en langage Python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Algorithme de pointage approximatif 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Imag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3" y="3027651"/>
            <a:ext cx="5579890" cy="211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lèche droite à entaille 11">
            <a:extLst>
              <a:ext uri="{FF2B5EF4-FFF2-40B4-BE49-F238E27FC236}">
                <a16:creationId xmlns:a16="http://schemas.microsoft.com/office/drawing/2014/main" id="{F84A3258-D4D8-EE4A-8E3C-7A4CBA0E2BF2}"/>
              </a:ext>
            </a:extLst>
          </p:cNvPr>
          <p:cNvSpPr/>
          <p:nvPr/>
        </p:nvSpPr>
        <p:spPr>
          <a:xfrm>
            <a:off x="6374773" y="3963121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87" y="3196920"/>
            <a:ext cx="3490220" cy="175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2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1" y="1817911"/>
            <a:ext cx="10595843" cy="4807176"/>
          </a:xfrm>
        </p:spPr>
        <p:txBody>
          <a:bodyPr>
            <a:normAutofit/>
          </a:bodyPr>
          <a:lstStyle/>
          <a:p>
            <a:r>
              <a:rPr lang="fr-FR" dirty="0"/>
              <a:t>Nous utilisons le rotor YAESU G-1000DX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le connecter à la Raspberry, on utilise une carte d’interface ERC Mini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Registres adaptés au contrôle des rotors de marque YAESU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Simple d’utilisation avec la Raspberry grâce à la bibliothèque « Serial »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Commande du rotor en angle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549F1A-0998-9A43-B2E7-89133447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18" y="1085763"/>
            <a:ext cx="2259834" cy="2266442"/>
          </a:xfrm>
          <a:prstGeom prst="rect">
            <a:avLst/>
          </a:prstGeom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3DE9CAD-BBAF-7944-9156-A59378D1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6" y="5494659"/>
            <a:ext cx="4444746" cy="311912"/>
          </a:xfrm>
          <a:prstGeom prst="rect">
            <a:avLst/>
          </a:prstGeom>
        </p:spPr>
      </p:pic>
      <p:sp>
        <p:nvSpPr>
          <p:cNvPr id="12" name="Flèche droite à entaille 11">
            <a:extLst>
              <a:ext uri="{FF2B5EF4-FFF2-40B4-BE49-F238E27FC236}">
                <a16:creationId xmlns:a16="http://schemas.microsoft.com/office/drawing/2014/main" id="{03939624-B69B-A94F-8A73-66671EA1E1E2}"/>
              </a:ext>
            </a:extLst>
          </p:cNvPr>
          <p:cNvSpPr/>
          <p:nvPr/>
        </p:nvSpPr>
        <p:spPr>
          <a:xfrm>
            <a:off x="5788234" y="5447317"/>
            <a:ext cx="1333520" cy="4065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E30030-A911-0245-9722-2009725AA144}"/>
              </a:ext>
            </a:extLst>
          </p:cNvPr>
          <p:cNvSpPr txBox="1"/>
          <p:nvPr/>
        </p:nvSpPr>
        <p:spPr>
          <a:xfrm>
            <a:off x="7404683" y="5465949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« chemin » : chemin d’accès du port USB</a:t>
            </a:r>
          </a:p>
        </p:txBody>
      </p:sp>
    </p:spTree>
    <p:extLst>
      <p:ext uri="{BB962C8B-B14F-4D97-AF65-F5344CB8AC3E}">
        <p14:creationId xmlns:p14="http://schemas.microsoft.com/office/powerpoint/2010/main" val="354701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1" y="1817911"/>
            <a:ext cx="10595843" cy="4807176"/>
          </a:xfrm>
        </p:spPr>
        <p:txBody>
          <a:bodyPr>
            <a:normAutofit/>
          </a:bodyPr>
          <a:lstStyle/>
          <a:p>
            <a:r>
              <a:rPr lang="fr-FR" dirty="0"/>
              <a:t>Liste des commandes de l’ERC Mini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Commande du rotor en angle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43F3D2-DD64-EB42-963D-DDCF2042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636921"/>
            <a:ext cx="4723928" cy="3590798"/>
          </a:xfrm>
          <a:prstGeom prst="rect">
            <a:avLst/>
          </a:prstGeom>
          <a:effectLst>
            <a:outerShdw blurRad="800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6D5060-8585-8D41-A2E1-588FE715CA2B}"/>
              </a:ext>
            </a:extLst>
          </p:cNvPr>
          <p:cNvSpPr/>
          <p:nvPr/>
        </p:nvSpPr>
        <p:spPr>
          <a:xfrm>
            <a:off x="5600344" y="2331168"/>
            <a:ext cx="6457543" cy="420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Mxxx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 : faire tourner le rotor en azimut à xxx degrés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: rotation dans le sens contraire des aiguilles d’une montre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: rotation dans le sens des aiguilles d’une montre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: arrêt du rotor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sCAL0000&lt;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 : effectuer la calibration du rotor à 0°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sCAR0360&lt;</a:t>
            </a:r>
            <a:r>
              <a:rPr lang="fr-FR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fr-F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 : effectuer la calibration du rotor à 360°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DD4CEE-AF37-6B47-AD6D-D3001B37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66" y="169716"/>
            <a:ext cx="2701964" cy="2021069"/>
          </a:xfrm>
          <a:prstGeom prst="rect">
            <a:avLst/>
          </a:prstGeom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09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1" y="1817911"/>
            <a:ext cx="10595843" cy="4807176"/>
          </a:xfrm>
        </p:spPr>
        <p:txBody>
          <a:bodyPr>
            <a:normAutofit/>
          </a:bodyPr>
          <a:lstStyle/>
          <a:p>
            <a:r>
              <a:rPr lang="fr-FR" dirty="0"/>
              <a:t>Pour pouvoir commander le rotor en angle, il faut d’abord calibrer l’ERC Mini lors de la première utilisation en suivant le protocole suivant 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Positionner manuellement le rotor à 0°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Envoyer la commande « sCAL0000 »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Positionner manuellement le rotor à 360°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Envoyer la commande « sCAR0360 »</a:t>
            </a:r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Commande du rotor en angle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694C6-6F73-3A49-93CE-78B9DF8C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48" y="3157010"/>
            <a:ext cx="5027321" cy="1585678"/>
          </a:xfrm>
          <a:prstGeom prst="rect">
            <a:avLst/>
          </a:prstGeom>
          <a:effectLst>
            <a:outerShdw blurRad="5842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F8CC26A-9349-B342-BC00-CF370752C7F7}"/>
              </a:ext>
            </a:extLst>
          </p:cNvPr>
          <p:cNvSpPr txBox="1"/>
          <p:nvPr/>
        </p:nvSpPr>
        <p:spPr>
          <a:xfrm>
            <a:off x="7132576" y="4912410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Test calibration depuis l’ordinateur</a:t>
            </a:r>
          </a:p>
        </p:txBody>
      </p:sp>
    </p:spTree>
    <p:extLst>
      <p:ext uri="{BB962C8B-B14F-4D97-AF65-F5344CB8AC3E}">
        <p14:creationId xmlns:p14="http://schemas.microsoft.com/office/powerpoint/2010/main" val="112780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26402-5195-3D46-9BC8-58A32D2C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8508DE-58A3-A64F-955F-DCC45FCB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83049"/>
            <a:ext cx="8946541" cy="451226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I/ Présentation du projet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Structure du projet</a:t>
            </a:r>
          </a:p>
          <a:p>
            <a:pPr marL="457200" lvl="1" indent="0">
              <a:buNone/>
            </a:pPr>
            <a:r>
              <a:rPr lang="fr-FR" sz="2000" dirty="0"/>
              <a:t>                                  II/ Organisation du projet</a:t>
            </a:r>
          </a:p>
          <a:p>
            <a:pPr lvl="1"/>
            <a:r>
              <a:rPr lang="fr-FR" dirty="0"/>
              <a:t>Carte mentale </a:t>
            </a:r>
          </a:p>
          <a:p>
            <a:pPr lvl="1"/>
            <a:r>
              <a:rPr lang="fr-FR" dirty="0"/>
              <a:t>Diagramme prévisionnel</a:t>
            </a:r>
          </a:p>
          <a:p>
            <a:pPr lvl="1"/>
            <a:r>
              <a:rPr lang="fr-FR" dirty="0"/>
              <a:t>Budget total</a:t>
            </a:r>
          </a:p>
          <a:p>
            <a:pPr marL="457200" lvl="1" indent="0">
              <a:buNone/>
            </a:pPr>
            <a:r>
              <a:rPr lang="fr-FR" sz="2000" dirty="0"/>
              <a:t>                                  III/ Avancement du projet</a:t>
            </a:r>
          </a:p>
          <a:p>
            <a:pPr lvl="1"/>
            <a:r>
              <a:rPr lang="fr-FR" sz="2000" dirty="0"/>
              <a:t> </a:t>
            </a:r>
            <a:r>
              <a:rPr lang="fr-FR" dirty="0"/>
              <a:t>Travail effectué</a:t>
            </a:r>
          </a:p>
          <a:p>
            <a:pPr lvl="1"/>
            <a:r>
              <a:rPr lang="fr-FR" dirty="0"/>
              <a:t>Conclusion</a:t>
            </a:r>
          </a:p>
          <a:p>
            <a:pPr marL="457200" lvl="1" indent="0">
              <a:buNone/>
            </a:pPr>
            <a:r>
              <a:rPr lang="fr-FR" sz="1600" dirty="0"/>
              <a:t>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FAB581-8DAA-D140-9084-0A36EBFD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5" y="2099525"/>
            <a:ext cx="3938168" cy="227697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11B1D-0825-4149-A803-FFA476F9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4DBCE-3066-7B4F-8DD0-D70D2811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31" y="1817911"/>
            <a:ext cx="10595843" cy="4807176"/>
          </a:xfrm>
        </p:spPr>
        <p:txBody>
          <a:bodyPr>
            <a:normAutofit/>
          </a:bodyPr>
          <a:lstStyle/>
          <a:p>
            <a:r>
              <a:rPr lang="fr-FR" dirty="0"/>
              <a:t>Pour simplifier la démarche sur la Raspberry, nous avons repris la classe rotor écrite par le groupe précédent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calibrationGauche</a:t>
            </a:r>
            <a:r>
              <a:rPr lang="fr-FR" dirty="0"/>
              <a:t> » : Effectuer la calibration à 0°</a:t>
            </a:r>
          </a:p>
          <a:p>
            <a:r>
              <a:rPr lang="fr-FR" dirty="0"/>
              <a:t>« </a:t>
            </a:r>
            <a:r>
              <a:rPr lang="fr-FR" dirty="0" err="1"/>
              <a:t>calibrationDroite</a:t>
            </a:r>
            <a:r>
              <a:rPr lang="fr-FR" dirty="0"/>
              <a:t> » : Effectuer la calibration à 360°</a:t>
            </a:r>
          </a:p>
          <a:p>
            <a:r>
              <a:rPr lang="fr-FR" dirty="0"/>
              <a:t>Ajout d’une temporisation par rapport au programme de l’année dernière</a:t>
            </a:r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Commande du rotor en angle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FE4A3B-AD44-6D43-98E5-8D33FCB2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6" y="2663266"/>
            <a:ext cx="7545778" cy="20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1D956-B4E4-154B-8B77-E57C747B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ADD633-AC26-7948-98CD-CE2DAA37BC5C}"/>
              </a:ext>
            </a:extLst>
          </p:cNvPr>
          <p:cNvSpPr txBox="1"/>
          <p:nvPr/>
        </p:nvSpPr>
        <p:spPr>
          <a:xfrm>
            <a:off x="646110" y="1051429"/>
            <a:ext cx="8946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Commande du rotor en angle</a:t>
            </a: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E2C03C5-B1E1-FE43-921B-4342091C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EB88CA1-E58B-F04C-A18A-BE435D167D30}"/>
              </a:ext>
            </a:extLst>
          </p:cNvPr>
          <p:cNvSpPr txBox="1">
            <a:spLocks/>
          </p:cNvSpPr>
          <p:nvPr/>
        </p:nvSpPr>
        <p:spPr>
          <a:xfrm>
            <a:off x="684631" y="1970311"/>
            <a:ext cx="10595843" cy="4807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Après la calibration de l’ERC, on peut désormais contrôler le rotor en angle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Création d’une fonction « tourner » prenant en paramètre l’angle souhaité</a:t>
            </a:r>
          </a:p>
          <a:p>
            <a:pPr marL="457200" lvl="1" indent="0">
              <a:buFont typeface="Wingdings 3" charset="2"/>
              <a:buNone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7CADF7-0849-914A-AF85-DE5F5BD1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285951"/>
            <a:ext cx="5384800" cy="2717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73CEF8C-9B2F-A945-894F-624AF84B1DCA}"/>
              </a:ext>
            </a:extLst>
          </p:cNvPr>
          <p:cNvSpPr txBox="1"/>
          <p:nvPr/>
        </p:nvSpPr>
        <p:spPr>
          <a:xfrm>
            <a:off x="6561580" y="3499336"/>
            <a:ext cx="5235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affecte à « commande » la lettre M suivi des 3 chiffres de l’angle puis on l’envoie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 rapport à l’année dernière, nous avons ajouté les conditions permettant de prendre en compte les angles supérieurs à 100°</a:t>
            </a:r>
          </a:p>
        </p:txBody>
      </p:sp>
    </p:spTree>
    <p:extLst>
      <p:ext uri="{BB962C8B-B14F-4D97-AF65-F5344CB8AC3E}">
        <p14:creationId xmlns:p14="http://schemas.microsoft.com/office/powerpoint/2010/main" val="2964683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25771-32F0-8B47-B72C-41F63A9C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7E1BB3-FECC-5A49-89B5-5F38B42A96F0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Pilotage du vérin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B790F5-2887-F745-8CD3-12788FBD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1632804"/>
            <a:ext cx="5932612" cy="51257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969F8BE-1D6D-4A4C-AA98-27FB10D56ACB}"/>
              </a:ext>
            </a:extLst>
          </p:cNvPr>
          <p:cNvSpPr txBox="1"/>
          <p:nvPr/>
        </p:nvSpPr>
        <p:spPr>
          <a:xfrm>
            <a:off x="8082455" y="1661241"/>
            <a:ext cx="327922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Explications Pilotage du vérin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Utilisation des </a:t>
            </a:r>
            <a:r>
              <a:rPr lang="fr-FR" sz="1400" dirty="0" err="1"/>
              <a:t>GPIOs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Trois fonctions (monter, descendre et arrêter)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Monter IN1=1 et IN2=0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Descendre IN1=0 et IN2=1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Arrêter IN1=0 et IN2=0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5F344540-170A-4B4B-B3DE-B645D834F225}"/>
              </a:ext>
            </a:extLst>
          </p:cNvPr>
          <p:cNvSpPr/>
          <p:nvPr/>
        </p:nvSpPr>
        <p:spPr>
          <a:xfrm rot="5400000">
            <a:off x="9460108" y="3412629"/>
            <a:ext cx="779556" cy="30235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73496-7358-FC43-A0BE-55E6D1BF265A}"/>
              </a:ext>
            </a:extLst>
          </p:cNvPr>
          <p:cNvSpPr txBox="1"/>
          <p:nvPr/>
        </p:nvSpPr>
        <p:spPr>
          <a:xfrm>
            <a:off x="7824936" y="5462351"/>
            <a:ext cx="410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Affichage sur l’invite de commande les actions effectuées</a:t>
            </a:r>
          </a:p>
        </p:txBody>
      </p:sp>
      <p:sp>
        <p:nvSpPr>
          <p:cNvPr id="14" name="Flèche vers la gauche 13">
            <a:extLst>
              <a:ext uri="{FF2B5EF4-FFF2-40B4-BE49-F238E27FC236}">
                <a16:creationId xmlns:a16="http://schemas.microsoft.com/office/drawing/2014/main" id="{C9852FD8-159A-C047-B16F-F32AF36FCC72}"/>
              </a:ext>
            </a:extLst>
          </p:cNvPr>
          <p:cNvSpPr/>
          <p:nvPr/>
        </p:nvSpPr>
        <p:spPr>
          <a:xfrm rot="1151932">
            <a:off x="6932262" y="5271445"/>
            <a:ext cx="978408" cy="4271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91A9139-E82D-DD4B-B7DF-CCF451E8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485899"/>
            <a:ext cx="7349130" cy="25126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C4A2CA-3264-0A4E-A11F-71F107001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24" y="4041559"/>
            <a:ext cx="3491558" cy="271702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BFCA13-0D19-1B43-A59D-054DEEAA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25771-32F0-8B47-B72C-41F63A9C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7E1BB3-FECC-5A49-89B5-5F38B42A96F0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Pilotage automatique du vérin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BFCA13-0D19-1B43-A59D-054DEEAA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Image 5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E9A2F063-BB95-4888-84DD-5F713629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0" y="2590908"/>
            <a:ext cx="4777975" cy="23738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89F66C-4B33-4010-91EA-B8BEE85861B5}"/>
              </a:ext>
            </a:extLst>
          </p:cNvPr>
          <p:cNvSpPr txBox="1"/>
          <p:nvPr/>
        </p:nvSpPr>
        <p:spPr>
          <a:xfrm>
            <a:off x="5453369" y="2107352"/>
            <a:ext cx="64259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Franklin Gothic Book" panose="020B0503020102020204" pitchFamily="34" charset="0"/>
              <a:buChar char="►"/>
            </a:pPr>
            <a:r>
              <a:rPr lang="fr-FR" dirty="0"/>
              <a:t>Fonction « </a:t>
            </a:r>
            <a:r>
              <a:rPr lang="fr-FR" dirty="0" err="1"/>
              <a:t>auto_verin</a:t>
            </a:r>
            <a:r>
              <a:rPr lang="fr-FR" dirty="0"/>
              <a:t>() » pour contrôler le vérin en angle</a:t>
            </a:r>
          </a:p>
          <a:p>
            <a:pPr marL="285750" indent="-285750">
              <a:buFont typeface="Franklin Gothic Book" panose="020B0503020102020204" pitchFamily="34" charset="0"/>
              <a:buChar char="►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Après une analyse, nous en avons déduis que le vérin parcourait 10° en 15 secondes (donc 1° en 1.5 secondes)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On place le vérin en buté (0°)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On monte le vérin pendant la durée nécessaire pour obtenir l’angle souhaité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711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516A8-01D1-FE47-9F66-D77D5EF0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569474-6EB6-6A4A-B7F1-CF644050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341" y="1810628"/>
            <a:ext cx="6125492" cy="5011692"/>
          </a:xfrm>
        </p:spPr>
        <p:txBody>
          <a:bodyPr/>
          <a:lstStyle/>
          <a:p>
            <a:r>
              <a:rPr lang="fr-FR" dirty="0"/>
              <a:t>Difficultés rencontrées</a:t>
            </a:r>
          </a:p>
          <a:p>
            <a:pPr lvl="1"/>
            <a:r>
              <a:rPr lang="fr-FR" dirty="0"/>
              <a:t>Manque de documentation et contradiction</a:t>
            </a:r>
          </a:p>
          <a:p>
            <a:pPr lvl="1"/>
            <a:r>
              <a:rPr lang="fr-FR" dirty="0"/>
              <a:t>Valeurs retournées erronées</a:t>
            </a:r>
          </a:p>
          <a:p>
            <a:pPr lvl="1"/>
            <a:r>
              <a:rPr lang="fr-FR" dirty="0"/>
              <a:t>Difficulté pour le calibrage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298156-A0A3-A043-83E1-AE79F30E7A18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Fonctionnement boussole CMPS12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53CB1F-FD27-F445-B9DA-404745A5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4" y="1810628"/>
            <a:ext cx="2265721" cy="1618372"/>
          </a:xfrm>
          <a:prstGeom prst="rect">
            <a:avLst/>
          </a:prstGeom>
        </p:spPr>
      </p:pic>
      <p:sp>
        <p:nvSpPr>
          <p:cNvPr id="9" name="Flèche droite rayée 8">
            <a:extLst>
              <a:ext uri="{FF2B5EF4-FFF2-40B4-BE49-F238E27FC236}">
                <a16:creationId xmlns:a16="http://schemas.microsoft.com/office/drawing/2014/main" id="{641D344C-7E61-E64E-810E-B4FCBCDD4EC9}"/>
              </a:ext>
            </a:extLst>
          </p:cNvPr>
          <p:cNvSpPr/>
          <p:nvPr/>
        </p:nvSpPr>
        <p:spPr>
          <a:xfrm>
            <a:off x="3071975" y="2379590"/>
            <a:ext cx="1224366" cy="48044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D61147-BB21-F04C-9E9C-96464DCB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4" y="3713803"/>
            <a:ext cx="7614639" cy="25819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D1527B-007E-0C41-B048-DCC6EF99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271" y="3795890"/>
            <a:ext cx="3738649" cy="755762"/>
          </a:xfrm>
          <a:prstGeom prst="rect">
            <a:avLst/>
          </a:prstGeom>
        </p:spPr>
      </p:pic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EF24BA00-2871-F044-9F91-BEA6A6501809}"/>
              </a:ext>
            </a:extLst>
          </p:cNvPr>
          <p:cNvSpPr/>
          <p:nvPr/>
        </p:nvSpPr>
        <p:spPr>
          <a:xfrm>
            <a:off x="7842143" y="3750595"/>
            <a:ext cx="488128" cy="2545108"/>
          </a:xfrm>
          <a:prstGeom prst="rightBrace">
            <a:avLst>
              <a:gd name="adj1" fmla="val 8333"/>
              <a:gd name="adj2" fmla="val 16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C0D1C85-F7D2-3C41-A06F-9A7122B1DFCC}"/>
              </a:ext>
            </a:extLst>
          </p:cNvPr>
          <p:cNvSpPr txBox="1"/>
          <p:nvPr/>
        </p:nvSpPr>
        <p:spPr>
          <a:xfrm>
            <a:off x="8330271" y="4695986"/>
            <a:ext cx="373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retournées qui semblaient cohérentes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1FF2F7-53BA-E642-94A7-CB854955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267" y="2059938"/>
            <a:ext cx="243383" cy="1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23BBC-B920-6142-9C09-8735E5BF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3EC441-93B5-F64D-AE8D-17AFE85D69EF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Fonctionnement boussole HMC5883L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43B27-E3DD-BB4D-A7EF-311EC2EE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5556" y1="59111" x2="75556" y2="59111"/>
                        <a14:backgroundMark x1="73778" y1="59111" x2="73778" y2="5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831" y="2133856"/>
            <a:ext cx="3000358" cy="3000358"/>
          </a:xfrm>
          <a:prstGeom prst="rect">
            <a:avLst/>
          </a:prstGeom>
        </p:spPr>
      </p:pic>
      <p:sp>
        <p:nvSpPr>
          <p:cNvPr id="7" name="Flèche droite rayée 6">
            <a:extLst>
              <a:ext uri="{FF2B5EF4-FFF2-40B4-BE49-F238E27FC236}">
                <a16:creationId xmlns:a16="http://schemas.microsoft.com/office/drawing/2014/main" id="{69AD38D0-39A4-2441-ABEE-5D6A9CA34B97}"/>
              </a:ext>
            </a:extLst>
          </p:cNvPr>
          <p:cNvSpPr/>
          <p:nvPr/>
        </p:nvSpPr>
        <p:spPr>
          <a:xfrm>
            <a:off x="2046347" y="3386062"/>
            <a:ext cx="898002" cy="4959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4B2304-FFA7-C64B-BAD4-DCEF28FA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2228" y="2914884"/>
            <a:ext cx="5039349" cy="2193463"/>
          </a:xfrm>
        </p:spPr>
        <p:txBody>
          <a:bodyPr/>
          <a:lstStyle/>
          <a:p>
            <a:r>
              <a:rPr lang="fr-FR" dirty="0"/>
              <a:t>Programmation de la boussole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Beaucoup de documentation sur cette boussole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Valeurs retournées correcte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Calibrage facile</a:t>
            </a:r>
          </a:p>
          <a:p>
            <a:pPr lvl="1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76DAD7-422F-B34E-AF2D-490AFAC5CCFD}"/>
              </a:ext>
            </a:extLst>
          </p:cNvPr>
          <p:cNvSpPr txBox="1"/>
          <p:nvPr/>
        </p:nvSpPr>
        <p:spPr>
          <a:xfrm>
            <a:off x="8358996" y="2914040"/>
            <a:ext cx="3407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fr-FR" dirty="0"/>
              <a:t>Problèmes rencontrés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Problème de perturbation magnétique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Impossibilité de blindage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F1F34D6-D276-2649-A680-BCF443522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33" b="89950" l="9881" r="89723">
                        <a14:foregroundMark x1="41107" y1="13065" x2="50988" y2="9548"/>
                        <a14:foregroundMark x1="42688" y1="9548" x2="60474" y2="9548"/>
                        <a14:foregroundMark x1="60474" y1="9045" x2="43083" y2="6533"/>
                        <a14:foregroundMark x1="43478" y1="53769" x2="42292" y2="56784"/>
                        <a14:foregroundMark x1="33992" y1="48744" x2="47431" y2="84925"/>
                        <a14:foregroundMark x1="40316" y1="77889" x2="43478" y2="77387"/>
                        <a14:backgroundMark x1="54545" y1="83417" x2="54545" y2="83417"/>
                        <a14:backgroundMark x1="54545" y1="83417" x2="69170" y2="88442"/>
                        <a14:backgroundMark x1="51951" y1="82389" x2="51383" y2="87437"/>
                        <a14:backgroundMark x1="36759" y1="77889" x2="38196" y2="82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4034" y="351164"/>
            <a:ext cx="1782493" cy="140053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F4F08A-472E-8845-83E2-40699275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build="p"/>
      <p:bldP spid="8" grpId="1" build="p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DA886-C766-4645-990C-DAA86108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1F25EDC-BBD0-0540-8D3A-0D6CDE7C6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64837">
            <a:off x="2594187" y="2781369"/>
            <a:ext cx="1746596" cy="1746596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CE97947-BDE8-FF43-B785-B118ED6E3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660" y1="80220" x2="38144" y2="76923"/>
                        <a14:foregroundMark x1="74227" y1="70467" x2="83918" y2="72390"/>
                        <a14:foregroundMark x1="81443" y1="50412" x2="82474" y2="47115"/>
                        <a14:foregroundMark x1="81959" y1="25000" x2="89278" y2="28297"/>
                        <a14:foregroundMark x1="60103" y1="86676" x2="58557" y2="88049"/>
                        <a14:foregroundMark x1="59072" y1="85989" x2="58144" y2="88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655955" y="2517855"/>
            <a:ext cx="3029415" cy="227362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166AD316-DDE6-1F46-8129-67D393430BE2}"/>
              </a:ext>
            </a:extLst>
          </p:cNvPr>
          <p:cNvSpPr txBox="1"/>
          <p:nvPr/>
        </p:nvSpPr>
        <p:spPr>
          <a:xfrm>
            <a:off x="4429870" y="3114884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3,3V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4575E30-FFCD-7647-8705-388CFE2F0D34}"/>
              </a:ext>
            </a:extLst>
          </p:cNvPr>
          <p:cNvSpPr txBox="1"/>
          <p:nvPr/>
        </p:nvSpPr>
        <p:spPr>
          <a:xfrm>
            <a:off x="4429870" y="3265040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0V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A2F54DB-3558-5F47-AEA9-FFE9C63C401A}"/>
              </a:ext>
            </a:extLst>
          </p:cNvPr>
          <p:cNvSpPr txBox="1"/>
          <p:nvPr/>
        </p:nvSpPr>
        <p:spPr>
          <a:xfrm>
            <a:off x="4430896" y="3392059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SCL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09F8ABE-30F7-7E4F-98AD-AF217AD8EA92}"/>
              </a:ext>
            </a:extLst>
          </p:cNvPr>
          <p:cNvSpPr txBox="1"/>
          <p:nvPr/>
        </p:nvSpPr>
        <p:spPr>
          <a:xfrm>
            <a:off x="4445547" y="3576939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SDA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64C366B3-8362-494D-B628-AC71232E2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80136">
            <a:off x="2602032" y="2893357"/>
            <a:ext cx="1746596" cy="1746596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8F897A4-C07D-F046-8C17-514DDD869108}"/>
              </a:ext>
            </a:extLst>
          </p:cNvPr>
          <p:cNvCxnSpPr>
            <a:cxnSpLocks/>
          </p:cNvCxnSpPr>
          <p:nvPr/>
        </p:nvCxnSpPr>
        <p:spPr>
          <a:xfrm flipV="1">
            <a:off x="9860434" y="2015385"/>
            <a:ext cx="0" cy="64141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2015E30-BAB5-E143-AFBB-1C9C4F7022F6}"/>
              </a:ext>
            </a:extLst>
          </p:cNvPr>
          <p:cNvCxnSpPr>
            <a:cxnSpLocks/>
          </p:cNvCxnSpPr>
          <p:nvPr/>
        </p:nvCxnSpPr>
        <p:spPr>
          <a:xfrm flipH="1">
            <a:off x="5113866" y="2015385"/>
            <a:ext cx="4746568" cy="97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DEB208C7-DB9F-4B41-89FF-30EA0FBA8F8D}"/>
              </a:ext>
            </a:extLst>
          </p:cNvPr>
          <p:cNvSpPr/>
          <p:nvPr/>
        </p:nvSpPr>
        <p:spPr>
          <a:xfrm>
            <a:off x="5042728" y="3212338"/>
            <a:ext cx="124691" cy="106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5D652197-D6FD-9D40-AECC-D2A10217D18D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5105074" y="2025149"/>
            <a:ext cx="0" cy="11871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CA74C63F-28D5-F64B-936B-8DD31076D8F6}"/>
              </a:ext>
            </a:extLst>
          </p:cNvPr>
          <p:cNvSpPr/>
          <p:nvPr/>
        </p:nvSpPr>
        <p:spPr>
          <a:xfrm>
            <a:off x="5030517" y="3640417"/>
            <a:ext cx="124691" cy="1066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9BE973E-2B32-3842-91ED-D1D58EB0B879}"/>
              </a:ext>
            </a:extLst>
          </p:cNvPr>
          <p:cNvCxnSpPr>
            <a:cxnSpLocks/>
          </p:cNvCxnSpPr>
          <p:nvPr/>
        </p:nvCxnSpPr>
        <p:spPr>
          <a:xfrm flipH="1" flipV="1">
            <a:off x="9669082" y="2718839"/>
            <a:ext cx="215497" cy="169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759900AB-C645-EE4D-9641-6876A2AE66F0}"/>
              </a:ext>
            </a:extLst>
          </p:cNvPr>
          <p:cNvCxnSpPr>
            <a:cxnSpLocks/>
          </p:cNvCxnSpPr>
          <p:nvPr/>
        </p:nvCxnSpPr>
        <p:spPr>
          <a:xfrm flipV="1">
            <a:off x="9669081" y="2139959"/>
            <a:ext cx="0" cy="5957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A7C6AE2-280B-6040-828E-E925502AD389}"/>
              </a:ext>
            </a:extLst>
          </p:cNvPr>
          <p:cNvCxnSpPr/>
          <p:nvPr/>
        </p:nvCxnSpPr>
        <p:spPr>
          <a:xfrm flipH="1">
            <a:off x="5033936" y="2139959"/>
            <a:ext cx="4635145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CFB00948-0E90-E34A-8D4E-291F4EF720F9}"/>
              </a:ext>
            </a:extLst>
          </p:cNvPr>
          <p:cNvCxnSpPr>
            <a:cxnSpLocks/>
            <a:endCxn id="77" idx="2"/>
          </p:cNvCxnSpPr>
          <p:nvPr/>
        </p:nvCxnSpPr>
        <p:spPr>
          <a:xfrm flipH="1">
            <a:off x="5030517" y="2139959"/>
            <a:ext cx="3420" cy="155376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2625115F-D92F-D545-A91A-F91E523BD9E9}"/>
              </a:ext>
            </a:extLst>
          </p:cNvPr>
          <p:cNvSpPr/>
          <p:nvPr/>
        </p:nvSpPr>
        <p:spPr>
          <a:xfrm>
            <a:off x="5030992" y="3475708"/>
            <a:ext cx="124691" cy="10661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9744B83D-324B-F149-AAD3-C1DD3DF2FCFE}"/>
              </a:ext>
            </a:extLst>
          </p:cNvPr>
          <p:cNvCxnSpPr>
            <a:cxnSpLocks/>
          </p:cNvCxnSpPr>
          <p:nvPr/>
        </p:nvCxnSpPr>
        <p:spPr>
          <a:xfrm flipH="1">
            <a:off x="9572366" y="2786366"/>
            <a:ext cx="288068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ADB1B9A-C3D6-8C48-B7DF-C20E6393B685}"/>
              </a:ext>
            </a:extLst>
          </p:cNvPr>
          <p:cNvCxnSpPr/>
          <p:nvPr/>
        </p:nvCxnSpPr>
        <p:spPr>
          <a:xfrm flipV="1">
            <a:off x="9572366" y="2235568"/>
            <a:ext cx="0" cy="5507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818231E0-59A8-AA45-8278-E792B136EAA0}"/>
              </a:ext>
            </a:extLst>
          </p:cNvPr>
          <p:cNvCxnSpPr>
            <a:cxnSpLocks/>
          </p:cNvCxnSpPr>
          <p:nvPr/>
        </p:nvCxnSpPr>
        <p:spPr>
          <a:xfrm flipH="1">
            <a:off x="4961373" y="2235568"/>
            <a:ext cx="4610994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25317599-8D36-3140-B5F9-E2C6BC921708}"/>
              </a:ext>
            </a:extLst>
          </p:cNvPr>
          <p:cNvCxnSpPr>
            <a:cxnSpLocks/>
          </p:cNvCxnSpPr>
          <p:nvPr/>
        </p:nvCxnSpPr>
        <p:spPr>
          <a:xfrm flipH="1">
            <a:off x="4944992" y="2225537"/>
            <a:ext cx="8781" cy="129452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2BDB6F48-1B32-0341-AEFE-7DB5E0E44A36}"/>
              </a:ext>
            </a:extLst>
          </p:cNvPr>
          <p:cNvCxnSpPr>
            <a:cxnSpLocks/>
          </p:cNvCxnSpPr>
          <p:nvPr/>
        </p:nvCxnSpPr>
        <p:spPr>
          <a:xfrm>
            <a:off x="9884579" y="2735743"/>
            <a:ext cx="241703" cy="594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6D0F9B28-2D1B-0147-81FA-E6E4589B3FCD}"/>
              </a:ext>
            </a:extLst>
          </p:cNvPr>
          <p:cNvCxnSpPr/>
          <p:nvPr/>
        </p:nvCxnSpPr>
        <p:spPr>
          <a:xfrm flipV="1">
            <a:off x="10126282" y="1919045"/>
            <a:ext cx="0" cy="8761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FDEC1F18-9310-1145-AF02-6BD34BB07343}"/>
              </a:ext>
            </a:extLst>
          </p:cNvPr>
          <p:cNvCxnSpPr>
            <a:cxnSpLocks/>
          </p:cNvCxnSpPr>
          <p:nvPr/>
        </p:nvCxnSpPr>
        <p:spPr>
          <a:xfrm flipH="1">
            <a:off x="4892240" y="1919045"/>
            <a:ext cx="52340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AAA34863-4B37-3A43-9E82-4E01CBB400A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74049" y="1920207"/>
            <a:ext cx="1137" cy="147185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6654E247-AB68-7646-8005-0EFB089FE623}"/>
              </a:ext>
            </a:extLst>
          </p:cNvPr>
          <p:cNvCxnSpPr>
            <a:cxnSpLocks/>
          </p:cNvCxnSpPr>
          <p:nvPr/>
        </p:nvCxnSpPr>
        <p:spPr>
          <a:xfrm flipH="1">
            <a:off x="4936200" y="3533247"/>
            <a:ext cx="12174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>
            <a:extLst>
              <a:ext uri="{FF2B5EF4-FFF2-40B4-BE49-F238E27FC236}">
                <a16:creationId xmlns:a16="http://schemas.microsoft.com/office/drawing/2014/main" id="{62E74A7E-0B6B-304F-AFD4-83935BB3C2DA}"/>
              </a:ext>
            </a:extLst>
          </p:cNvPr>
          <p:cNvSpPr/>
          <p:nvPr/>
        </p:nvSpPr>
        <p:spPr>
          <a:xfrm>
            <a:off x="5042593" y="3340907"/>
            <a:ext cx="124691" cy="1066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069634A2-FB66-8F40-B495-361262781A97}"/>
              </a:ext>
            </a:extLst>
          </p:cNvPr>
          <p:cNvCxnSpPr>
            <a:cxnSpLocks/>
            <a:stCxn id="92" idx="2"/>
          </p:cNvCxnSpPr>
          <p:nvPr/>
        </p:nvCxnSpPr>
        <p:spPr>
          <a:xfrm flipH="1">
            <a:off x="4892241" y="3394214"/>
            <a:ext cx="150352" cy="154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9DBAAD7F-493D-D24E-AC9A-CEFAC6FCAA3C}"/>
              </a:ext>
            </a:extLst>
          </p:cNvPr>
          <p:cNvCxnSpPr/>
          <p:nvPr/>
        </p:nvCxnSpPr>
        <p:spPr>
          <a:xfrm flipV="1">
            <a:off x="3804612" y="3265040"/>
            <a:ext cx="600945" cy="1858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7788EF3F-64D8-F440-A88C-D6E5010673F1}"/>
              </a:ext>
            </a:extLst>
          </p:cNvPr>
          <p:cNvCxnSpPr>
            <a:cxnSpLocks/>
          </p:cNvCxnSpPr>
          <p:nvPr/>
        </p:nvCxnSpPr>
        <p:spPr>
          <a:xfrm flipV="1">
            <a:off x="3823415" y="3409601"/>
            <a:ext cx="613880" cy="18514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4851F65A-E0E3-BA47-9EBC-F3698625CD18}"/>
              </a:ext>
            </a:extLst>
          </p:cNvPr>
          <p:cNvCxnSpPr/>
          <p:nvPr/>
        </p:nvCxnSpPr>
        <p:spPr>
          <a:xfrm flipV="1">
            <a:off x="3823582" y="3547790"/>
            <a:ext cx="600945" cy="1858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69D8532D-12DC-C745-AB71-F1A5DAED184B}"/>
              </a:ext>
            </a:extLst>
          </p:cNvPr>
          <p:cNvCxnSpPr>
            <a:cxnSpLocks/>
          </p:cNvCxnSpPr>
          <p:nvPr/>
        </p:nvCxnSpPr>
        <p:spPr>
          <a:xfrm flipV="1">
            <a:off x="3762396" y="3691619"/>
            <a:ext cx="671452" cy="1716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FB328E88-48AB-7143-A053-A1C019580833}"/>
              </a:ext>
            </a:extLst>
          </p:cNvPr>
          <p:cNvCxnSpPr/>
          <p:nvPr/>
        </p:nvCxnSpPr>
        <p:spPr>
          <a:xfrm>
            <a:off x="623170" y="5420350"/>
            <a:ext cx="63062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2A1AA269-BAE4-724E-9A45-A4F1E0ED84F9}"/>
              </a:ext>
            </a:extLst>
          </p:cNvPr>
          <p:cNvCxnSpPr/>
          <p:nvPr/>
        </p:nvCxnSpPr>
        <p:spPr>
          <a:xfrm>
            <a:off x="623170" y="5667342"/>
            <a:ext cx="6306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3D69B15-1753-2242-BF8E-4BEC429222BB}"/>
              </a:ext>
            </a:extLst>
          </p:cNvPr>
          <p:cNvCxnSpPr/>
          <p:nvPr/>
        </p:nvCxnSpPr>
        <p:spPr>
          <a:xfrm>
            <a:off x="613453" y="5902886"/>
            <a:ext cx="630621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5A1EC443-5E32-3C47-B4BB-AA6017F5F493}"/>
              </a:ext>
            </a:extLst>
          </p:cNvPr>
          <p:cNvCxnSpPr/>
          <p:nvPr/>
        </p:nvCxnSpPr>
        <p:spPr>
          <a:xfrm>
            <a:off x="613455" y="6096745"/>
            <a:ext cx="63062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0FA152AB-9A85-7943-A31A-50A7FB63F512}"/>
              </a:ext>
            </a:extLst>
          </p:cNvPr>
          <p:cNvSpPr txBox="1"/>
          <p:nvPr/>
        </p:nvSpPr>
        <p:spPr>
          <a:xfrm>
            <a:off x="1365201" y="5261067"/>
            <a:ext cx="3769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Alimentation de la boussole 3.3V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4AE1A78E-1C7A-5848-9415-D76DC6EB3E70}"/>
              </a:ext>
            </a:extLst>
          </p:cNvPr>
          <p:cNvSpPr txBox="1"/>
          <p:nvPr/>
        </p:nvSpPr>
        <p:spPr>
          <a:xfrm>
            <a:off x="1359629" y="5517592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SDA (Serial Data Line) : Ligne de donnée bidirectionnelle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6FF33778-AAB9-8E40-AEF3-978F119E0BB7}"/>
              </a:ext>
            </a:extLst>
          </p:cNvPr>
          <p:cNvSpPr txBox="1"/>
          <p:nvPr/>
        </p:nvSpPr>
        <p:spPr>
          <a:xfrm>
            <a:off x="1340057" y="5964999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Branchement au 0V</a:t>
            </a:r>
          </a:p>
        </p:txBody>
      </p:sp>
      <p:sp>
        <p:nvSpPr>
          <p:cNvPr id="121" name="Accolade ouvrante 120">
            <a:extLst>
              <a:ext uri="{FF2B5EF4-FFF2-40B4-BE49-F238E27FC236}">
                <a16:creationId xmlns:a16="http://schemas.microsoft.com/office/drawing/2014/main" id="{7F1248FB-59E3-9F4F-9A6C-B0E5A73B0C01}"/>
              </a:ext>
            </a:extLst>
          </p:cNvPr>
          <p:cNvSpPr/>
          <p:nvPr/>
        </p:nvSpPr>
        <p:spPr>
          <a:xfrm rot="16200000">
            <a:off x="4210350" y="4033845"/>
            <a:ext cx="364595" cy="914400"/>
          </a:xfrm>
          <a:prstGeom prst="leftBrac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" name="Image 121">
            <a:extLst>
              <a:ext uri="{FF2B5EF4-FFF2-40B4-BE49-F238E27FC236}">
                <a16:creationId xmlns:a16="http://schemas.microsoft.com/office/drawing/2014/main" id="{DA421B2C-113C-F446-85BE-2AF07C331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5" b="90960" l="4681" r="95745">
                        <a14:foregroundMark x1="95745" y1="40113" x2="95745" y2="40113"/>
                        <a14:foregroundMark x1="85106" y1="54802" x2="85106" y2="54802"/>
                        <a14:foregroundMark x1="49787" y1="74576" x2="49787" y2="74576"/>
                        <a14:foregroundMark x1="48511" y1="71186" x2="48511" y2="71186"/>
                        <a14:foregroundMark x1="66809" y1="69492" x2="66809" y2="69492"/>
                        <a14:foregroundMark x1="71915" y1="65537" x2="71915" y2="65537"/>
                        <a14:foregroundMark x1="26383" y1="83051" x2="26383" y2="83051"/>
                        <a14:foregroundMark x1="65532" y1="65537" x2="65532" y2="65537"/>
                        <a14:foregroundMark x1="45957" y1="19209" x2="45957" y2="19209"/>
                        <a14:foregroundMark x1="4681" y1="51412" x2="4681" y2="51412"/>
                        <a14:foregroundMark x1="27660" y1="85876" x2="27660" y2="85876"/>
                        <a14:foregroundMark x1="20426" y1="88136" x2="20426" y2="88136"/>
                        <a14:foregroundMark x1="12766" y1="90960" x2="12766" y2="909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222" y="4609211"/>
            <a:ext cx="835204" cy="626403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6BDE96F3-BDA7-9A4E-8BE7-3011D8A2B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491" y="2856307"/>
            <a:ext cx="1455240" cy="1455240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EDB42B9-8590-764E-A9FC-9C8CBC882116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Implantation boussole HMC5883L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D0EB794D-0164-5A44-A5C2-08FC3B5E04FD}"/>
              </a:ext>
            </a:extLst>
          </p:cNvPr>
          <p:cNvSpPr txBox="1"/>
          <p:nvPr/>
        </p:nvSpPr>
        <p:spPr>
          <a:xfrm>
            <a:off x="8279476" y="5346798"/>
            <a:ext cx="285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Annulation de la solution de la boussole pour avoir le Nord magnétique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0627CC-7C96-1443-8F01-41649879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3349" y="5437744"/>
            <a:ext cx="1767602" cy="1014016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5561" y="4107656"/>
            <a:ext cx="218036" cy="1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26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23BBC-B920-6142-9C09-8735E5BF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3EC441-93B5-F64D-AE8D-17AFE85D69EF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Fonctionnement boussole HMC5883L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F4F08A-472E-8845-83E2-40699275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103312" y="2052918"/>
            <a:ext cx="9610696" cy="4195481"/>
          </a:xfrm>
        </p:spPr>
        <p:txBody>
          <a:bodyPr/>
          <a:lstStyle/>
          <a:p>
            <a:r>
              <a:rPr lang="fr-FR" dirty="0"/>
              <a:t>Calibrage de la boussole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Utilisation d’un script effectuant 500 mesures des axes </a:t>
            </a:r>
            <a:r>
              <a:rPr lang="fr-FR" dirty="0" err="1"/>
              <a:t>x,y,z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On obtient 2 valeurs de x offset et y offset qui correspond à la moyenne de la différence entre la valeur minimale et maximale  </a:t>
            </a:r>
          </a:p>
        </p:txBody>
      </p:sp>
      <p:pic>
        <p:nvPicPr>
          <p:cNvPr id="1026" name="Picture 2" descr="https://scontent-cdg2-1.xx.fbcdn.net/v/t1.15752-9/53577764_402474673873111_4406767347709247488_n.png?_nc_cat=100&amp;_nc_ht=scontent-cdg2-1.xx&amp;oh=c0dca0a064f8af3b219eec8b3ae7834e&amp;oe=5D1026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05" y="3047501"/>
            <a:ext cx="6795046" cy="1359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470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23BBC-B920-6142-9C09-8735E5BF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3EC441-93B5-F64D-AE8D-17AFE85D69EF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Fonctionnement boussole HMC5883L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F4F08A-472E-8845-83E2-40699275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103312" y="1662127"/>
            <a:ext cx="9610696" cy="475592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Obtenir le nord magnétique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Chaque axe est écrit sur 2 registres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dirty="0"/>
              <a:t>Concaténation des registres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pPr lvl="2">
              <a:buFont typeface="Wingdings" panose="05000000000000000000" pitchFamily="2" charset="2"/>
              <a:buChar char="v"/>
            </a:pPr>
            <a:endParaRPr lang="fr-FR" dirty="0"/>
          </a:p>
          <a:p>
            <a:r>
              <a:rPr lang="fr-FR" dirty="0"/>
              <a:t>On lit le bit de poids fort puis de poids faible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La condition « SI » permet de signer la valeur obtenue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77" y="1662127"/>
            <a:ext cx="4329675" cy="2193881"/>
          </a:xfrm>
          <a:prstGeom prst="rect">
            <a:avLst/>
          </a:prstGeom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Flèche droite rayée 7">
            <a:extLst>
              <a:ext uri="{FF2B5EF4-FFF2-40B4-BE49-F238E27FC236}">
                <a16:creationId xmlns:a16="http://schemas.microsoft.com/office/drawing/2014/main" id="{69AD38D0-39A4-2441-ABEE-5D6A9CA34B97}"/>
              </a:ext>
            </a:extLst>
          </p:cNvPr>
          <p:cNvSpPr/>
          <p:nvPr/>
        </p:nvSpPr>
        <p:spPr>
          <a:xfrm>
            <a:off x="6075592" y="2139353"/>
            <a:ext cx="898002" cy="3562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03" y="2921804"/>
            <a:ext cx="4238268" cy="219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73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23BBC-B920-6142-9C09-8735E5BF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3EC441-93B5-F64D-AE8D-17AFE85D69EF}"/>
              </a:ext>
            </a:extLst>
          </p:cNvPr>
          <p:cNvSpPr txBox="1"/>
          <p:nvPr/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Fonctionnement boussole HMC5883L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F4F08A-472E-8845-83E2-40699275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103312" y="1662127"/>
            <a:ext cx="9610696" cy="4755926"/>
          </a:xfrm>
        </p:spPr>
        <p:txBody>
          <a:bodyPr>
            <a:normAutofit/>
          </a:bodyPr>
          <a:lstStyle/>
          <a:p>
            <a:r>
              <a:rPr lang="fr-FR" dirty="0"/>
              <a:t>Création d’une fonction permettant de lire la valeur des axes</a:t>
            </a:r>
          </a:p>
          <a:p>
            <a:pPr marL="914400" lvl="2" indent="0">
              <a:buNone/>
            </a:pP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0" y="2225616"/>
            <a:ext cx="4570348" cy="4192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5574553" y="2759474"/>
            <a:ext cx="6163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avoir déterminé les valeurs des axes, on applique la formule suivante pour déterminer l’angle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souhaite avoir une valeur d’angle modulo 360, c’est pour cela qu’on ajoute les 2 conditions « SI »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27" y="3990092"/>
            <a:ext cx="4871655" cy="23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99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D0AB1-A681-F64E-9872-B69669AA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93815"/>
            <a:ext cx="9404723" cy="1400530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430F76-3512-7345-9C8E-C024FFAD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908519"/>
            <a:ext cx="4455007" cy="4195481"/>
          </a:xfrm>
        </p:spPr>
        <p:txBody>
          <a:bodyPr/>
          <a:lstStyle/>
          <a:p>
            <a:r>
              <a:rPr lang="fr-FR" dirty="0"/>
              <a:t>Automatisation d’une parabole sur une camionnette de la sécurité civile de Tours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Utilisation d’un module TOOWAY pour la réception du signal</a:t>
            </a:r>
          </a:p>
        </p:txBody>
      </p:sp>
      <p:pic>
        <p:nvPicPr>
          <p:cNvPr id="5" name="Graphique 4" descr="Flèche : courbe légère">
            <a:extLst>
              <a:ext uri="{FF2B5EF4-FFF2-40B4-BE49-F238E27FC236}">
                <a16:creationId xmlns:a16="http://schemas.microsoft.com/office/drawing/2014/main" id="{B881BA06-CE8D-574C-AEE3-963BC2AED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2028" y="1908519"/>
            <a:ext cx="2020430" cy="91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D7798D-E30A-FA41-A9C1-F6F47B2E2FC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81" y="790382"/>
            <a:ext cx="715929" cy="6865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3CF316-A4F8-F14D-96E6-7A930A69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458" y="1194080"/>
            <a:ext cx="2651978" cy="17609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D96E3B-1A88-264A-A5E5-D56E838C075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41" y="1759814"/>
            <a:ext cx="677669" cy="583032"/>
          </a:xfrm>
          <a:prstGeom prst="rect">
            <a:avLst/>
          </a:prstGeom>
        </p:spPr>
      </p:pic>
      <p:pic>
        <p:nvPicPr>
          <p:cNvPr id="15" name="Graphique 14" descr="Flèche : courbe légère">
            <a:extLst>
              <a:ext uri="{FF2B5EF4-FFF2-40B4-BE49-F238E27FC236}">
                <a16:creationId xmlns:a16="http://schemas.microsoft.com/office/drawing/2014/main" id="{DB3EA8B0-096B-1149-B6E8-B5FF9751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439" y="3429000"/>
            <a:ext cx="2020430" cy="914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DC7BC8-289E-6643-A283-67400FD42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190" y="2869382"/>
            <a:ext cx="1994120" cy="1572286"/>
          </a:xfrm>
          <a:prstGeom prst="rect">
            <a:avLst/>
          </a:prstGeom>
        </p:spPr>
      </p:pic>
      <p:pic>
        <p:nvPicPr>
          <p:cNvPr id="19" name="Graphique 18" descr="Flèche : tout droit">
            <a:extLst>
              <a:ext uri="{FF2B5EF4-FFF2-40B4-BE49-F238E27FC236}">
                <a16:creationId xmlns:a16="http://schemas.microsoft.com/office/drawing/2014/main" id="{FCA9CFBF-0F4B-0941-A9D4-6304A39DAB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672640">
            <a:off x="6506718" y="4421903"/>
            <a:ext cx="1244793" cy="914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32FD1EE-61C3-4C43-884C-DC1160CE3C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443" y="4813087"/>
            <a:ext cx="1447800" cy="13970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D473B81-4ADF-FE47-8532-5D3DD6366E37}"/>
              </a:ext>
            </a:extLst>
          </p:cNvPr>
          <p:cNvSpPr txBox="1"/>
          <p:nvPr/>
        </p:nvSpPr>
        <p:spPr>
          <a:xfrm>
            <a:off x="4244672" y="622237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 par satellite</a:t>
            </a:r>
          </a:p>
        </p:txBody>
      </p:sp>
      <p:pic>
        <p:nvPicPr>
          <p:cNvPr id="23" name="Graphique 22" descr="Flèche : tout droit">
            <a:extLst>
              <a:ext uri="{FF2B5EF4-FFF2-40B4-BE49-F238E27FC236}">
                <a16:creationId xmlns:a16="http://schemas.microsoft.com/office/drawing/2014/main" id="{39B44F24-B965-394F-AADB-00EDDCBEC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761564">
            <a:off x="8636901" y="4466341"/>
            <a:ext cx="1244793" cy="9144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16CD441-66A3-5349-BAA3-289F405A2B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969" b="94170" l="46595" r="100000">
                        <a14:foregroundMark x1="74552" y1="58744" x2="74552" y2="58744"/>
                        <a14:foregroundMark x1="60573" y1="57399" x2="60573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06478" y="5053545"/>
            <a:ext cx="1314247" cy="105045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9A7484D3-8936-3D42-B9D5-07226C02ABFE}"/>
              </a:ext>
            </a:extLst>
          </p:cNvPr>
          <p:cNvSpPr txBox="1"/>
          <p:nvPr/>
        </p:nvSpPr>
        <p:spPr>
          <a:xfrm>
            <a:off x="9673131" y="611200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Meilleur signal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E6C4AD-07A0-DB47-8EFC-D5C6E220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08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60B7E-E713-B34E-BFF9-E5DD9279D7B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7ABDC-2670-ED49-9D0D-C20713A7F75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611840" y="2029365"/>
            <a:ext cx="3806437" cy="42699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Explications : </a:t>
            </a:r>
          </a:p>
          <a:p>
            <a:r>
              <a:rPr lang="fr-FR" dirty="0"/>
              <a:t>Utilisation d’un indicateur numérique pour que </a:t>
            </a:r>
            <a:r>
              <a:rPr lang="fr-FR" b="1" dirty="0"/>
              <a:t> </a:t>
            </a:r>
            <a:r>
              <a:rPr lang="fr-FR" dirty="0"/>
              <a:t>l’utilisateur rentre l’angle a compenser pour le nord magnétique</a:t>
            </a:r>
          </a:p>
          <a:p>
            <a:endParaRPr lang="fr-FR" dirty="0"/>
          </a:p>
          <a:p>
            <a:r>
              <a:rPr lang="fr-FR" dirty="0"/>
              <a:t>Création de boutons pour pilotage manuel </a:t>
            </a:r>
          </a:p>
          <a:p>
            <a:endParaRPr lang="fr-FR" dirty="0"/>
          </a:p>
          <a:p>
            <a:r>
              <a:rPr lang="fr-FR" dirty="0"/>
              <a:t>Affichage des valeurs mesurées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3AF1C6-8E3B-994F-AF26-3D4DB9F0D1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Interface graphique / solution boussole 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349EEFD-8C9D-1347-BBCD-0914402BB3E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6E7373-86A8-5843-8090-25C4F54EE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40" y="2285824"/>
            <a:ext cx="5498124" cy="3757051"/>
          </a:xfrm>
          <a:prstGeom prst="rect">
            <a:avLst/>
          </a:prstGeom>
          <a:effectLst>
            <a:outerShdw blurRad="6985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035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922EC-A57C-47FD-A6D5-86A96418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F1AC14-71A6-4239-AB22-F0F04A270B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Interface  graphique / Indicateur 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F59349B-6132-418B-8658-92CFB7CE35F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Travail effectué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50DC3E5-6AA9-4A1A-ACF4-2CEF2367E16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4" y="1513094"/>
            <a:ext cx="4346866" cy="5082816"/>
          </a:xfrm>
          <a:prstGeom prst="rect">
            <a:avLst/>
          </a:prstGeom>
          <a:effectLst>
            <a:outerShdw blurRad="5842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D542F586-1D53-4C6F-89C9-90956D90EDEE}"/>
              </a:ext>
            </a:extLst>
          </p:cNvPr>
          <p:cNvSpPr/>
          <p:nvPr/>
        </p:nvSpPr>
        <p:spPr>
          <a:xfrm>
            <a:off x="4825011" y="3404823"/>
            <a:ext cx="1046922" cy="546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FA5BD3E-014E-4215-AEE0-0C17FDBE67B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05674" y="1513094"/>
            <a:ext cx="5671315" cy="47806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b="1" dirty="0"/>
              <a:t>Explications : </a:t>
            </a:r>
          </a:p>
          <a:p>
            <a:r>
              <a:rPr lang="fr-FR" dirty="0"/>
              <a:t>La classe bouton permet de créer des boutons uniformisés. </a:t>
            </a:r>
          </a:p>
          <a:p>
            <a:r>
              <a:rPr lang="fr-FR" dirty="0"/>
              <a:t>Cette classe bouton est composée de 3 fonctions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Init</a:t>
            </a:r>
            <a:r>
              <a:rPr lang="fr-FR" dirty="0"/>
              <a:t> (créer un bouton avec des paramètres tels que la taille du texte, la couleur du bouton, …)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Update_button</a:t>
            </a:r>
            <a:r>
              <a:rPr lang="fr-FR" dirty="0"/>
              <a:t> (détecte l’appui sur le bouton)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Display </a:t>
            </a:r>
            <a:r>
              <a:rPr lang="fr-FR" dirty="0" err="1"/>
              <a:t>button</a:t>
            </a:r>
            <a:r>
              <a:rPr lang="fr-FR" dirty="0"/>
              <a:t> (afficher le bouton sur l’interface)</a:t>
            </a: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5605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922EC-A57C-47FD-A6D5-86A96418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F1AC14-71A6-4239-AB22-F0F04A270B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6110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Interface  graphique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F59349B-6132-418B-8658-92CFB7CE35F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D542F586-1D53-4C6F-89C9-90956D90EDEE}"/>
              </a:ext>
            </a:extLst>
          </p:cNvPr>
          <p:cNvSpPr/>
          <p:nvPr/>
        </p:nvSpPr>
        <p:spPr>
          <a:xfrm>
            <a:off x="5226796" y="2606722"/>
            <a:ext cx="869204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A64BE5-F452-43C2-B216-1CFD32DAE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2" y="1585028"/>
            <a:ext cx="4961404" cy="3404479"/>
          </a:xfrm>
          <a:prstGeom prst="rect">
            <a:avLst/>
          </a:prstGeom>
          <a:effectLst>
            <a:outerShdw blurRad="609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25BF8AA-8147-40B6-A1B3-818B20D7B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913" y="1282261"/>
            <a:ext cx="2461451" cy="3874110"/>
          </a:xfrm>
          <a:prstGeom prst="rect">
            <a:avLst/>
          </a:prstGeom>
          <a:effectLst>
            <a:outerShdw blurRad="6477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F3FEF1A-60F2-4532-B6A6-A205C1CC04B0}"/>
              </a:ext>
            </a:extLst>
          </p:cNvPr>
          <p:cNvSpPr txBox="1"/>
          <p:nvPr/>
        </p:nvSpPr>
        <p:spPr>
          <a:xfrm>
            <a:off x="6096000" y="2495855"/>
            <a:ext cx="274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relie les boutons à des fonctions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20DF9AC-8189-4DC0-9298-A97B7CEDE8E2}"/>
              </a:ext>
            </a:extLst>
          </p:cNvPr>
          <p:cNvSpPr/>
          <p:nvPr/>
        </p:nvSpPr>
        <p:spPr>
          <a:xfrm rot="1895028">
            <a:off x="8587922" y="3016317"/>
            <a:ext cx="869204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C17259-8054-45B7-A98D-2D38056CB9E1}"/>
              </a:ext>
            </a:extLst>
          </p:cNvPr>
          <p:cNvSpPr txBox="1"/>
          <p:nvPr/>
        </p:nvSpPr>
        <p:spPr>
          <a:xfrm>
            <a:off x="3006928" y="5617918"/>
            <a:ext cx="608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fonctions appelles des fonctions des classes précédemment expliquées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49DE9FB-8F3F-41AB-8076-6DD4CA17B758}"/>
              </a:ext>
            </a:extLst>
          </p:cNvPr>
          <p:cNvSpPr/>
          <p:nvPr/>
        </p:nvSpPr>
        <p:spPr>
          <a:xfrm rot="8812699">
            <a:off x="8409147" y="4932340"/>
            <a:ext cx="869204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80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922EC-A57C-47FD-A6D5-86A96418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F1AC14-71A6-4239-AB22-F0F04A270B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6111" y="1051429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Interface  graphique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F59349B-6132-418B-8658-92CFB7CE35F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Travail effectué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4368481-8BE7-447D-A376-D4DC84C570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88" y="3600844"/>
            <a:ext cx="1793424" cy="31332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1EAD241-91CE-439D-88D0-A64560BB1E4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90" y="490039"/>
            <a:ext cx="3362951" cy="189959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00AA2B6-1A2F-423C-8DD6-6E587107DAC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729" y="2514304"/>
            <a:ext cx="2187622" cy="1284514"/>
          </a:xfrm>
          <a:prstGeom prst="rect">
            <a:avLst/>
          </a:prstGeom>
        </p:spPr>
      </p:pic>
      <p:sp>
        <p:nvSpPr>
          <p:cNvPr id="24" name="Flèche droite à entaille 23">
            <a:extLst>
              <a:ext uri="{FF2B5EF4-FFF2-40B4-BE49-F238E27FC236}">
                <a16:creationId xmlns:a16="http://schemas.microsoft.com/office/drawing/2014/main" id="{3D73989F-9E4A-7F4E-A505-62566B26C30A}"/>
              </a:ext>
            </a:extLst>
          </p:cNvPr>
          <p:cNvSpPr/>
          <p:nvPr/>
        </p:nvSpPr>
        <p:spPr>
          <a:xfrm>
            <a:off x="7030484" y="4998090"/>
            <a:ext cx="877824" cy="3433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AE56DB7-E61C-C94F-94FE-109059518573}"/>
              </a:ext>
            </a:extLst>
          </p:cNvPr>
          <p:cNvSpPr txBox="1"/>
          <p:nvPr/>
        </p:nvSpPr>
        <p:spPr>
          <a:xfrm>
            <a:off x="7908308" y="4138972"/>
            <a:ext cx="40444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Création d’une liste « garder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 chaque chiffre est associée une fonction (0 : « numero0() »,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La valeur est retournée dans la fonction « saisie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La fonction « saisie » va ajouter la valeur dans la liste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6" name="Flèche droite à entaille 25">
            <a:extLst>
              <a:ext uri="{FF2B5EF4-FFF2-40B4-BE49-F238E27FC236}">
                <a16:creationId xmlns:a16="http://schemas.microsoft.com/office/drawing/2014/main" id="{4798768D-FCD8-E847-B455-86BEDD67D31E}"/>
              </a:ext>
            </a:extLst>
          </p:cNvPr>
          <p:cNvSpPr/>
          <p:nvPr/>
        </p:nvSpPr>
        <p:spPr>
          <a:xfrm rot="16200000">
            <a:off x="5657088" y="2823586"/>
            <a:ext cx="877824" cy="3433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19B3D0-3F09-6241-B189-A114907CFC15}"/>
              </a:ext>
            </a:extLst>
          </p:cNvPr>
          <p:cNvSpPr txBox="1"/>
          <p:nvPr/>
        </p:nvSpPr>
        <p:spPr>
          <a:xfrm>
            <a:off x="8607552" y="1313839"/>
            <a:ext cx="348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Programme permettant de tester le fonctionnement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C91FFE-682D-2748-8E59-C78DE744B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29" y="2521156"/>
            <a:ext cx="3973933" cy="2715521"/>
          </a:xfrm>
          <a:prstGeom prst="rect">
            <a:avLst/>
          </a:prstGeom>
        </p:spPr>
      </p:pic>
      <p:sp>
        <p:nvSpPr>
          <p:cNvPr id="16" name="Bouée 15">
            <a:extLst>
              <a:ext uri="{FF2B5EF4-FFF2-40B4-BE49-F238E27FC236}">
                <a16:creationId xmlns:a16="http://schemas.microsoft.com/office/drawing/2014/main" id="{EB903526-52B4-794F-BA5F-A925F90F7BE6}"/>
              </a:ext>
            </a:extLst>
          </p:cNvPr>
          <p:cNvSpPr/>
          <p:nvPr/>
        </p:nvSpPr>
        <p:spPr>
          <a:xfrm>
            <a:off x="3533127" y="4669536"/>
            <a:ext cx="793835" cy="318328"/>
          </a:xfrm>
          <a:prstGeom prst="donut">
            <a:avLst>
              <a:gd name="adj" fmla="val 518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D0F6BC-79FB-2247-81D1-E22C3A72750A}"/>
              </a:ext>
            </a:extLst>
          </p:cNvPr>
          <p:cNvCxnSpPr>
            <a:cxnSpLocks/>
            <a:stCxn id="16" idx="6"/>
            <a:endCxn id="10" idx="1"/>
          </p:cNvCxnSpPr>
          <p:nvPr/>
        </p:nvCxnSpPr>
        <p:spPr>
          <a:xfrm>
            <a:off x="4326962" y="4828700"/>
            <a:ext cx="872326" cy="33878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739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CA4073-4549-40D3-98EA-CA4B460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51C94B9-D24C-4A14-A758-430E45B28F7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C5988F-6E42-48D3-B7CD-39A310C07C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6110" y="1063416"/>
            <a:ext cx="894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Documentation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64346D-2016-4E2F-8DEA-E9D13606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23" y="1592842"/>
            <a:ext cx="7120919" cy="32189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7B6530-978B-49A2-9CE7-FCFDCF404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025" y="3357282"/>
            <a:ext cx="8181975" cy="304800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42D514B-F835-4D97-9886-66305449C65F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356142" y="1611489"/>
            <a:ext cx="5555516" cy="4780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Explications : </a:t>
            </a:r>
          </a:p>
          <a:p>
            <a:r>
              <a:rPr lang="fr-FR" sz="1800" dirty="0"/>
              <a:t>Utilisation de la documentation </a:t>
            </a:r>
          </a:p>
          <a:p>
            <a:pPr marL="0" indent="0">
              <a:buNone/>
            </a:pPr>
            <a:r>
              <a:rPr lang="fr-FR" sz="1800" dirty="0"/>
              <a:t>Sphynx . </a:t>
            </a:r>
          </a:p>
          <a:p>
            <a:r>
              <a:rPr lang="fr-FR" sz="1800" dirty="0"/>
              <a:t>Equivalent de </a:t>
            </a:r>
            <a:r>
              <a:rPr lang="fr-FR" sz="1800" dirty="0" err="1"/>
              <a:t>Doxygene</a:t>
            </a:r>
            <a:r>
              <a:rPr lang="fr-FR" sz="1800" dirty="0"/>
              <a:t> pour Python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6C81D87-57AE-4EDA-A373-5A1F7B7761B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35223" y="4810311"/>
            <a:ext cx="5555516" cy="1505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fr-FR" b="1" dirty="0"/>
          </a:p>
          <a:p>
            <a:r>
              <a:rPr lang="fr-FR" sz="1800" dirty="0"/>
              <a:t>Génération page HTML</a:t>
            </a:r>
          </a:p>
          <a:p>
            <a:r>
              <a:rPr lang="fr-FR" sz="1800" dirty="0"/>
              <a:t>Documentation automatique</a:t>
            </a:r>
          </a:p>
          <a:p>
            <a:pPr marL="0" indent="0">
              <a:buNone/>
            </a:pPr>
            <a:r>
              <a:rPr lang="fr-FR" sz="1800" dirty="0"/>
              <a:t>du code</a:t>
            </a:r>
          </a:p>
        </p:txBody>
      </p:sp>
    </p:spTree>
    <p:extLst>
      <p:ext uri="{BB962C8B-B14F-4D97-AF65-F5344CB8AC3E}">
        <p14:creationId xmlns:p14="http://schemas.microsoft.com/office/powerpoint/2010/main" val="3045374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AF1D0-8295-8E43-949F-A53E1E0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D51FE-DF24-D243-98F8-D787C69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Pilotage en angle du Vérin et du rotor</a:t>
            </a:r>
          </a:p>
          <a:p>
            <a:r>
              <a:rPr lang="fr-FR" dirty="0"/>
              <a:t>Interface graphique + indicateur</a:t>
            </a:r>
          </a:p>
          <a:p>
            <a:r>
              <a:rPr lang="fr-FR" dirty="0"/>
              <a:t>Algorithme théorique (azimut) couplé au module GPS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Affichage des valeurs sur l’interface graphique</a:t>
            </a:r>
          </a:p>
          <a:p>
            <a:r>
              <a:rPr lang="fr-FR" dirty="0"/>
              <a:t>Intégration du module GPS au programme</a:t>
            </a:r>
          </a:p>
          <a:p>
            <a:r>
              <a:rPr lang="fr-FR" dirty="0"/>
              <a:t>Algorithme de balayage fonctionnel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013D27-4A46-6946-B9E4-D1842B7A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03DF53-2F38-FB41-A193-F7644728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087" y="1531112"/>
            <a:ext cx="1625600" cy="1625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7152C3-B806-2E48-AB82-9C7DC3AAC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8" b="91908" l="5476" r="90490">
                        <a14:foregroundMark x1="48415" y1="91908" x2="48415" y2="91908"/>
                        <a14:foregroundMark x1="90490" y1="49711" x2="90490" y2="49711"/>
                        <a14:foregroundMark x1="5476" y1="51156" x2="5476" y2="51156"/>
                        <a14:foregroundMark x1="47262" y1="9538" x2="47262" y2="9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9978" y="3701289"/>
            <a:ext cx="2197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B657D-BA8A-864E-AE50-7CBB5975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système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3C2EDD-B382-1D44-8C79-84FB15FBC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3" b="100000" l="97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87" y="3475664"/>
            <a:ext cx="1194854" cy="11948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91DA8C-4C88-AE4B-8884-2D0CF9A1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2" y="3621086"/>
            <a:ext cx="1221481" cy="9781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2FF71-5530-FB46-B596-A792E9E4A1D8}"/>
              </a:ext>
            </a:extLst>
          </p:cNvPr>
          <p:cNvSpPr txBox="1"/>
          <p:nvPr/>
        </p:nvSpPr>
        <p:spPr>
          <a:xfrm>
            <a:off x="345374" y="4674765"/>
            <a:ext cx="194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Code python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BEABF4A-AD7C-FF47-B9AA-B49D9071B6BC}"/>
              </a:ext>
            </a:extLst>
          </p:cNvPr>
          <p:cNvCxnSpPr>
            <a:cxnSpLocks/>
          </p:cNvCxnSpPr>
          <p:nvPr/>
        </p:nvCxnSpPr>
        <p:spPr>
          <a:xfrm flipV="1">
            <a:off x="4463911" y="3320474"/>
            <a:ext cx="884561" cy="2418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9BBEF9D6-E60B-8C49-95CC-9610447DD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14" b="89738" l="0" r="997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7" y="4844465"/>
            <a:ext cx="1219477" cy="12194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559FD3-E995-734E-B2EF-2CB474ADE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20" y="3257110"/>
            <a:ext cx="1327381" cy="12753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017EAE1-BFCD-4245-8152-365649EDE2E0}"/>
              </a:ext>
            </a:extLst>
          </p:cNvPr>
          <p:cNvSpPr txBox="1"/>
          <p:nvPr/>
        </p:nvSpPr>
        <p:spPr>
          <a:xfrm>
            <a:off x="9912219" y="4512006"/>
            <a:ext cx="1135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Parabole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C508EA-B5BA-4C4A-A814-990A1BD05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69" b="94170" l="46595" r="100000">
                        <a14:foregroundMark x1="74552" y1="58744" x2="74552" y2="58744"/>
                        <a14:foregroundMark x1="60573" y1="57399" x2="60573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44913">
            <a:off x="10088570" y="2812565"/>
            <a:ext cx="1090281" cy="9175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18EE6D-CF42-4E40-8402-1647CD173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26" y="1307695"/>
            <a:ext cx="1755019" cy="10968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30A7D9F-04BB-314F-87E0-213BCE2CF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6289" y="2783647"/>
            <a:ext cx="1105974" cy="88477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31FA53-3E51-3442-86D6-B0F9FB167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4938" y="4880552"/>
            <a:ext cx="995748" cy="99574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981F224-4C0E-E347-8D3A-C16FC9434B68}"/>
              </a:ext>
            </a:extLst>
          </p:cNvPr>
          <p:cNvCxnSpPr>
            <a:cxnSpLocks/>
          </p:cNvCxnSpPr>
          <p:nvPr/>
        </p:nvCxnSpPr>
        <p:spPr>
          <a:xfrm>
            <a:off x="6423733" y="3226036"/>
            <a:ext cx="12162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0396C1A-6DC8-954F-A120-A463ABE1C4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4300" y="2505175"/>
            <a:ext cx="1100835" cy="112361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BAB417-3DB8-B44D-A3AC-36D2E3AE3C71}"/>
              </a:ext>
            </a:extLst>
          </p:cNvPr>
          <p:cNvSpPr txBox="1"/>
          <p:nvPr/>
        </p:nvSpPr>
        <p:spPr>
          <a:xfrm>
            <a:off x="3098435" y="4508823"/>
            <a:ext cx="194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Raspberry Pi 2b &amp; écran tactile TFT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B78B80-AF1B-7741-84F5-91BFFA183A0B}"/>
              </a:ext>
            </a:extLst>
          </p:cNvPr>
          <p:cNvSpPr txBox="1"/>
          <p:nvPr/>
        </p:nvSpPr>
        <p:spPr>
          <a:xfrm>
            <a:off x="4979400" y="3575835"/>
            <a:ext cx="194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Carte interface ERC V4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CEF460-28C3-184D-ADE3-4EB3A4DB5AE0}"/>
              </a:ext>
            </a:extLst>
          </p:cNvPr>
          <p:cNvSpPr txBox="1"/>
          <p:nvPr/>
        </p:nvSpPr>
        <p:spPr>
          <a:xfrm>
            <a:off x="7377501" y="3615819"/>
            <a:ext cx="229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Rotor &amp; contrôleur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805755A-800A-0F42-A9BF-F27B3773DA62}"/>
              </a:ext>
            </a:extLst>
          </p:cNvPr>
          <p:cNvCxnSpPr>
            <a:cxnSpLocks/>
          </p:cNvCxnSpPr>
          <p:nvPr/>
        </p:nvCxnSpPr>
        <p:spPr>
          <a:xfrm flipV="1">
            <a:off x="1651098" y="4151908"/>
            <a:ext cx="149987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B8C45A-2B34-BC4E-AC1C-9E3F7CA731DE}"/>
              </a:ext>
            </a:extLst>
          </p:cNvPr>
          <p:cNvCxnSpPr>
            <a:cxnSpLocks/>
          </p:cNvCxnSpPr>
          <p:nvPr/>
        </p:nvCxnSpPr>
        <p:spPr>
          <a:xfrm>
            <a:off x="4561076" y="4251780"/>
            <a:ext cx="787396" cy="6287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B608E60-1C36-3043-8109-7EFC9D0C498D}"/>
              </a:ext>
            </a:extLst>
          </p:cNvPr>
          <p:cNvSpPr txBox="1"/>
          <p:nvPr/>
        </p:nvSpPr>
        <p:spPr>
          <a:xfrm>
            <a:off x="4662932" y="5746024"/>
            <a:ext cx="194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Carte alimentation du vérin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4D3EE3-88FF-5F47-8850-70AC397BFCFD}"/>
              </a:ext>
            </a:extLst>
          </p:cNvPr>
          <p:cNvCxnSpPr>
            <a:cxnSpLocks/>
          </p:cNvCxnSpPr>
          <p:nvPr/>
        </p:nvCxnSpPr>
        <p:spPr>
          <a:xfrm>
            <a:off x="6165068" y="5464093"/>
            <a:ext cx="1245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99CDDA7-4EDE-4F4C-A95C-55FA67F189CE}"/>
              </a:ext>
            </a:extLst>
          </p:cNvPr>
          <p:cNvSpPr txBox="1"/>
          <p:nvPr/>
        </p:nvSpPr>
        <p:spPr>
          <a:xfrm>
            <a:off x="7233587" y="5722411"/>
            <a:ext cx="229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Vérin super Jack 3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4278A53-12AC-AA4B-A3DC-BD7D5E02EE3E}"/>
              </a:ext>
            </a:extLst>
          </p:cNvPr>
          <p:cNvCxnSpPr>
            <a:cxnSpLocks/>
          </p:cNvCxnSpPr>
          <p:nvPr/>
        </p:nvCxnSpPr>
        <p:spPr>
          <a:xfrm>
            <a:off x="8862587" y="3335838"/>
            <a:ext cx="809519" cy="4156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6357376-BDD7-E040-998E-E690BA81281F}"/>
              </a:ext>
            </a:extLst>
          </p:cNvPr>
          <p:cNvCxnSpPr>
            <a:cxnSpLocks/>
          </p:cNvCxnSpPr>
          <p:nvPr/>
        </p:nvCxnSpPr>
        <p:spPr>
          <a:xfrm flipV="1">
            <a:off x="8722890" y="4790870"/>
            <a:ext cx="887341" cy="572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480EF8A8-2FA5-064F-87C3-AC6F54B1B579}"/>
              </a:ext>
            </a:extLst>
          </p:cNvPr>
          <p:cNvSpPr txBox="1"/>
          <p:nvPr/>
        </p:nvSpPr>
        <p:spPr>
          <a:xfrm>
            <a:off x="10218558" y="2382208"/>
            <a:ext cx="191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Satellite ETLSAT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B216A3C-6D27-854F-AE6A-8FF1CD7607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1797" y="1176655"/>
            <a:ext cx="1133800" cy="11338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3B7F9D6-CA94-7E45-815A-8614C9724553}"/>
              </a:ext>
            </a:extLst>
          </p:cNvPr>
          <p:cNvSpPr txBox="1"/>
          <p:nvPr/>
        </p:nvSpPr>
        <p:spPr>
          <a:xfrm>
            <a:off x="8135122" y="2196914"/>
            <a:ext cx="229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Modem Tooway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B4F0147-514E-914E-B5E4-40D2E0E4024F}"/>
              </a:ext>
            </a:extLst>
          </p:cNvPr>
          <p:cNvCxnSpPr>
            <a:cxnSpLocks/>
          </p:cNvCxnSpPr>
          <p:nvPr/>
        </p:nvCxnSpPr>
        <p:spPr>
          <a:xfrm flipH="1">
            <a:off x="4352462" y="1694530"/>
            <a:ext cx="3871230" cy="15993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D05C3E96-19AE-2347-BB7F-E377921287B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5703" y="1301778"/>
            <a:ext cx="1323044" cy="1147371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91857A3-512D-3443-8D0E-48C06CC28E27}"/>
              </a:ext>
            </a:extLst>
          </p:cNvPr>
          <p:cNvCxnSpPr>
            <a:cxnSpLocks/>
          </p:cNvCxnSpPr>
          <p:nvPr/>
        </p:nvCxnSpPr>
        <p:spPr>
          <a:xfrm>
            <a:off x="2946091" y="2710811"/>
            <a:ext cx="578970" cy="10840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69B5DAD-E6BA-BA44-B86C-389A65162FD2}"/>
              </a:ext>
            </a:extLst>
          </p:cNvPr>
          <p:cNvSpPr txBox="1"/>
          <p:nvPr/>
        </p:nvSpPr>
        <p:spPr>
          <a:xfrm>
            <a:off x="2291672" y="2248112"/>
            <a:ext cx="1946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GPS GStar-IV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128762A-9D72-5846-AA3B-34ABF6880462}"/>
              </a:ext>
            </a:extLst>
          </p:cNvPr>
          <p:cNvCxnSpPr>
            <a:cxnSpLocks/>
          </p:cNvCxnSpPr>
          <p:nvPr/>
        </p:nvCxnSpPr>
        <p:spPr>
          <a:xfrm flipH="1">
            <a:off x="4083035" y="1915909"/>
            <a:ext cx="633178" cy="14917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99BFB9D-9286-684E-AEE2-02A6E973C634}"/>
              </a:ext>
            </a:extLst>
          </p:cNvPr>
          <p:cNvSpPr/>
          <p:nvPr/>
        </p:nvSpPr>
        <p:spPr>
          <a:xfrm>
            <a:off x="5342452" y="1334430"/>
            <a:ext cx="1891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HMC 5883L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B03CA53-6959-5842-B762-92A280572CB8}"/>
              </a:ext>
            </a:extLst>
          </p:cNvPr>
          <p:cNvSpPr txBox="1"/>
          <p:nvPr/>
        </p:nvSpPr>
        <p:spPr>
          <a:xfrm>
            <a:off x="1608137" y="3830478"/>
            <a:ext cx="2386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Transfert du code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627570B-F616-BA40-A120-14627172B390}"/>
              </a:ext>
            </a:extLst>
          </p:cNvPr>
          <p:cNvSpPr txBox="1"/>
          <p:nvPr/>
        </p:nvSpPr>
        <p:spPr>
          <a:xfrm rot="3665878">
            <a:off x="2724119" y="3023008"/>
            <a:ext cx="1384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Positionnement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81491FC-B335-8F42-A8A2-A492B2C27907}"/>
              </a:ext>
            </a:extLst>
          </p:cNvPr>
          <p:cNvSpPr txBox="1"/>
          <p:nvPr/>
        </p:nvSpPr>
        <p:spPr>
          <a:xfrm rot="17628686">
            <a:off x="3370541" y="2322641"/>
            <a:ext cx="163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Référence Nord magnétique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43A5552-809D-3A4B-86FF-717F632390CA}"/>
              </a:ext>
            </a:extLst>
          </p:cNvPr>
          <p:cNvSpPr txBox="1"/>
          <p:nvPr/>
        </p:nvSpPr>
        <p:spPr>
          <a:xfrm rot="20215574">
            <a:off x="5018307" y="2157137"/>
            <a:ext cx="2294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Qualité des signaux reçus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D4E8C74-1B82-F246-8E02-F0AD38FBE968}"/>
              </a:ext>
            </a:extLst>
          </p:cNvPr>
          <p:cNvSpPr txBox="1"/>
          <p:nvPr/>
        </p:nvSpPr>
        <p:spPr>
          <a:xfrm rot="1646252">
            <a:off x="8228591" y="3251438"/>
            <a:ext cx="2294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Orientation axe 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8768E5D-6351-5341-844A-76ED315D7FC7}"/>
              </a:ext>
            </a:extLst>
          </p:cNvPr>
          <p:cNvSpPr txBox="1"/>
          <p:nvPr/>
        </p:nvSpPr>
        <p:spPr>
          <a:xfrm rot="19602657">
            <a:off x="7890601" y="4714463"/>
            <a:ext cx="2294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Orientation axe Y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A525CC8-E063-F042-852D-4D0F33E1E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69" b="94170" l="46595" r="100000">
                        <a14:foregroundMark x1="74552" y1="58744" x2="74552" y2="58744"/>
                        <a14:foregroundMark x1="60573" y1="57399" x2="60573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99277" y="1344430"/>
            <a:ext cx="1090281" cy="917545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B2BEB488-FFDB-B041-8C53-463617E75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4234" y="1076768"/>
            <a:ext cx="1107857" cy="96696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4BCF44-9942-5A4F-AAB8-9BC0E52E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5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B530384-A249-6D4D-AF42-DBA535BCAF6E}"/>
              </a:ext>
            </a:extLst>
          </p:cNvPr>
          <p:cNvSpPr txBox="1">
            <a:spLocks/>
          </p:cNvSpPr>
          <p:nvPr/>
        </p:nvSpPr>
        <p:spPr>
          <a:xfrm>
            <a:off x="299747" y="32049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Carte mentale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5FE811-59B8-B340-92AD-9B63C6E9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6" y="1183109"/>
            <a:ext cx="7562603" cy="55400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A4E4B2-15BF-A841-8792-3B714347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47" y="2133600"/>
            <a:ext cx="4675725" cy="33779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A416980-CBC5-B54C-BAC1-81A5E7D2A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865" y="1183109"/>
            <a:ext cx="4397212" cy="34858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48269A6-70D8-9D4D-BC61-B451D34E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90" y="4668982"/>
            <a:ext cx="4699263" cy="16403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980AC19-ED1F-4149-B64B-7CC627846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84" y="1346427"/>
            <a:ext cx="6715981" cy="49715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5F7A779-37D1-2242-B3E9-EE3694DCB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23" y="3004976"/>
            <a:ext cx="6506815" cy="371818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3210AE-A7E9-7043-9226-FC1A5985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9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A10B5-F205-AB4E-A8C9-4DAB9A6F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80" y="179449"/>
            <a:ext cx="9404723" cy="1400530"/>
          </a:xfrm>
        </p:spPr>
        <p:txBody>
          <a:bodyPr/>
          <a:lstStyle/>
          <a:p>
            <a:r>
              <a:rPr lang="fr-FR" dirty="0"/>
              <a:t>Diagramme prévisionnel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002FF6-117B-4140-A29F-578B1038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228725"/>
            <a:ext cx="12067946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A1609-4750-8F43-9685-F19B4B86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1" y="389656"/>
            <a:ext cx="7982882" cy="840054"/>
          </a:xfrm>
        </p:spPr>
        <p:txBody>
          <a:bodyPr/>
          <a:lstStyle/>
          <a:p>
            <a:r>
              <a:rPr lang="fr-FR" dirty="0"/>
              <a:t>Répartition des tâches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45888BF-0C24-6045-938F-EDD477FD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13837"/>
              </p:ext>
            </p:extLst>
          </p:nvPr>
        </p:nvGraphicFramePr>
        <p:xfrm>
          <a:off x="635601" y="1672606"/>
          <a:ext cx="10778614" cy="44797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5775">
                  <a:extLst>
                    <a:ext uri="{9D8B030D-6E8A-4147-A177-3AD203B41FA5}">
                      <a16:colId xmlns:a16="http://schemas.microsoft.com/office/drawing/2014/main" val="2402891801"/>
                    </a:ext>
                  </a:extLst>
                </a:gridCol>
                <a:gridCol w="1561140">
                  <a:extLst>
                    <a:ext uri="{9D8B030D-6E8A-4147-A177-3AD203B41FA5}">
                      <a16:colId xmlns:a16="http://schemas.microsoft.com/office/drawing/2014/main" val="328027909"/>
                    </a:ext>
                  </a:extLst>
                </a:gridCol>
                <a:gridCol w="1561140">
                  <a:extLst>
                    <a:ext uri="{9D8B030D-6E8A-4147-A177-3AD203B41FA5}">
                      <a16:colId xmlns:a16="http://schemas.microsoft.com/office/drawing/2014/main" val="2902640136"/>
                    </a:ext>
                  </a:extLst>
                </a:gridCol>
                <a:gridCol w="1638233">
                  <a:extLst>
                    <a:ext uri="{9D8B030D-6E8A-4147-A177-3AD203B41FA5}">
                      <a16:colId xmlns:a16="http://schemas.microsoft.com/office/drawing/2014/main" val="4196486771"/>
                    </a:ext>
                  </a:extLst>
                </a:gridCol>
                <a:gridCol w="1662326">
                  <a:extLst>
                    <a:ext uri="{9D8B030D-6E8A-4147-A177-3AD203B41FA5}">
                      <a16:colId xmlns:a16="http://schemas.microsoft.com/office/drawing/2014/main" val="3685569824"/>
                    </a:ext>
                  </a:extLst>
                </a:gridCol>
              </a:tblGrid>
              <a:tr h="6114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dirty="0">
                          <a:effectLst/>
                        </a:rPr>
                        <a:t>Tâches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Thomas Barrier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Olivier Berthiau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Grégoire Reboul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dirty="0">
                          <a:effectLst/>
                        </a:rPr>
                        <a:t>Augustin Decaux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46764"/>
                  </a:ext>
                </a:extLst>
              </a:tr>
              <a:tr h="51670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Algorithme automatisation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82587"/>
                  </a:ext>
                </a:extLst>
              </a:tr>
              <a:tr h="502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Câblage capteur boussole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45614"/>
                  </a:ext>
                </a:extLst>
              </a:tr>
              <a:tr h="51670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Liaison boussole Raspberry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8171"/>
                  </a:ext>
                </a:extLst>
              </a:tr>
              <a:tr h="48877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Création de la classe pour la boussole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832488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Documentation du code avec </a:t>
                      </a:r>
                      <a:r>
                        <a:rPr lang="fr-FR" sz="1400" u="none" strike="noStrike" dirty="0" err="1">
                          <a:effectLst/>
                        </a:rPr>
                        <a:t>Sphynx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804535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Pilotage automatique du rotor et du vérin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450355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Mise en commun des programmes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751722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Test final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9730"/>
                  </a:ext>
                </a:extLst>
              </a:tr>
            </a:tbl>
          </a:graphicData>
        </a:graphic>
      </p:graphicFrame>
      <p:sp>
        <p:nvSpPr>
          <p:cNvPr id="6" name="Multiplication 5">
            <a:extLst>
              <a:ext uri="{FF2B5EF4-FFF2-40B4-BE49-F238E27FC236}">
                <a16:creationId xmlns:a16="http://schemas.microsoft.com/office/drawing/2014/main" id="{5372C531-0E12-214B-82BA-BAF26DD05E8B}"/>
              </a:ext>
            </a:extLst>
          </p:cNvPr>
          <p:cNvSpPr/>
          <p:nvPr/>
        </p:nvSpPr>
        <p:spPr>
          <a:xfrm>
            <a:off x="10412749" y="2875721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Multiplication 6">
            <a:extLst>
              <a:ext uri="{FF2B5EF4-FFF2-40B4-BE49-F238E27FC236}">
                <a16:creationId xmlns:a16="http://schemas.microsoft.com/office/drawing/2014/main" id="{269044F5-F503-7745-B3B6-F34A69DAB186}"/>
              </a:ext>
            </a:extLst>
          </p:cNvPr>
          <p:cNvSpPr/>
          <p:nvPr/>
        </p:nvSpPr>
        <p:spPr>
          <a:xfrm>
            <a:off x="5583569" y="2878368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Multiplication 7">
            <a:extLst>
              <a:ext uri="{FF2B5EF4-FFF2-40B4-BE49-F238E27FC236}">
                <a16:creationId xmlns:a16="http://schemas.microsoft.com/office/drawing/2014/main" id="{52724606-0368-EA49-B32B-F178CF1B3D27}"/>
              </a:ext>
            </a:extLst>
          </p:cNvPr>
          <p:cNvSpPr/>
          <p:nvPr/>
        </p:nvSpPr>
        <p:spPr>
          <a:xfrm>
            <a:off x="10424624" y="3368017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8">
            <a:extLst>
              <a:ext uri="{FF2B5EF4-FFF2-40B4-BE49-F238E27FC236}">
                <a16:creationId xmlns:a16="http://schemas.microsoft.com/office/drawing/2014/main" id="{B032E21E-C42A-C343-898D-16F673A1BBFA}"/>
              </a:ext>
            </a:extLst>
          </p:cNvPr>
          <p:cNvSpPr/>
          <p:nvPr/>
        </p:nvSpPr>
        <p:spPr>
          <a:xfrm>
            <a:off x="7155838" y="3357535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ication 9">
            <a:extLst>
              <a:ext uri="{FF2B5EF4-FFF2-40B4-BE49-F238E27FC236}">
                <a16:creationId xmlns:a16="http://schemas.microsoft.com/office/drawing/2014/main" id="{7CF25365-947E-F847-84F8-BF3DA861D6E9}"/>
              </a:ext>
            </a:extLst>
          </p:cNvPr>
          <p:cNvSpPr/>
          <p:nvPr/>
        </p:nvSpPr>
        <p:spPr>
          <a:xfrm>
            <a:off x="8758305" y="3858060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10">
            <a:extLst>
              <a:ext uri="{FF2B5EF4-FFF2-40B4-BE49-F238E27FC236}">
                <a16:creationId xmlns:a16="http://schemas.microsoft.com/office/drawing/2014/main" id="{AC6A325C-10C7-F246-8AA5-9FAB4920624A}"/>
              </a:ext>
            </a:extLst>
          </p:cNvPr>
          <p:cNvSpPr/>
          <p:nvPr/>
        </p:nvSpPr>
        <p:spPr>
          <a:xfrm>
            <a:off x="7155838" y="4329457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11">
            <a:extLst>
              <a:ext uri="{FF2B5EF4-FFF2-40B4-BE49-F238E27FC236}">
                <a16:creationId xmlns:a16="http://schemas.microsoft.com/office/drawing/2014/main" id="{CA4A4768-436F-9241-8A9A-7D75F8427AC7}"/>
              </a:ext>
            </a:extLst>
          </p:cNvPr>
          <p:cNvSpPr/>
          <p:nvPr/>
        </p:nvSpPr>
        <p:spPr>
          <a:xfrm>
            <a:off x="8758305" y="4337091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Multiplication 12">
            <a:extLst>
              <a:ext uri="{FF2B5EF4-FFF2-40B4-BE49-F238E27FC236}">
                <a16:creationId xmlns:a16="http://schemas.microsoft.com/office/drawing/2014/main" id="{7EA25D37-B3FC-F649-BDE9-EA8BC54DEE6A}"/>
              </a:ext>
            </a:extLst>
          </p:cNvPr>
          <p:cNvSpPr/>
          <p:nvPr/>
        </p:nvSpPr>
        <p:spPr>
          <a:xfrm>
            <a:off x="5583569" y="3379892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cation 13">
            <a:extLst>
              <a:ext uri="{FF2B5EF4-FFF2-40B4-BE49-F238E27FC236}">
                <a16:creationId xmlns:a16="http://schemas.microsoft.com/office/drawing/2014/main" id="{5D4FCFFC-ACBE-154C-8A58-20D853D35641}"/>
              </a:ext>
            </a:extLst>
          </p:cNvPr>
          <p:cNvSpPr/>
          <p:nvPr/>
        </p:nvSpPr>
        <p:spPr>
          <a:xfrm>
            <a:off x="5583569" y="3877976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03AE3DDB-0264-FE4A-8EF2-51E32C27B83A}"/>
              </a:ext>
            </a:extLst>
          </p:cNvPr>
          <p:cNvSpPr/>
          <p:nvPr/>
        </p:nvSpPr>
        <p:spPr>
          <a:xfrm>
            <a:off x="10412749" y="4809447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D1D45ECB-7881-8E4D-AB7B-BEEE1A8653A2}"/>
              </a:ext>
            </a:extLst>
          </p:cNvPr>
          <p:cNvSpPr/>
          <p:nvPr/>
        </p:nvSpPr>
        <p:spPr>
          <a:xfrm>
            <a:off x="5594824" y="4798216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Multiplication 16">
            <a:extLst>
              <a:ext uri="{FF2B5EF4-FFF2-40B4-BE49-F238E27FC236}">
                <a16:creationId xmlns:a16="http://schemas.microsoft.com/office/drawing/2014/main" id="{BD3722D3-F5E1-8440-BDA4-A2CA5319AE8A}"/>
              </a:ext>
            </a:extLst>
          </p:cNvPr>
          <p:cNvSpPr/>
          <p:nvPr/>
        </p:nvSpPr>
        <p:spPr>
          <a:xfrm>
            <a:off x="8770180" y="5261484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Multiplication 17">
            <a:extLst>
              <a:ext uri="{FF2B5EF4-FFF2-40B4-BE49-F238E27FC236}">
                <a16:creationId xmlns:a16="http://schemas.microsoft.com/office/drawing/2014/main" id="{CB8877AB-2FED-A945-A6F6-47705314AE2E}"/>
              </a:ext>
            </a:extLst>
          </p:cNvPr>
          <p:cNvSpPr/>
          <p:nvPr/>
        </p:nvSpPr>
        <p:spPr>
          <a:xfrm>
            <a:off x="7143963" y="526148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ication 18">
            <a:extLst>
              <a:ext uri="{FF2B5EF4-FFF2-40B4-BE49-F238E27FC236}">
                <a16:creationId xmlns:a16="http://schemas.microsoft.com/office/drawing/2014/main" id="{5283E7F8-1E92-DD4A-BF51-A6C40A750B07}"/>
              </a:ext>
            </a:extLst>
          </p:cNvPr>
          <p:cNvSpPr/>
          <p:nvPr/>
        </p:nvSpPr>
        <p:spPr>
          <a:xfrm>
            <a:off x="7143963" y="2341826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ication 19">
            <a:extLst>
              <a:ext uri="{FF2B5EF4-FFF2-40B4-BE49-F238E27FC236}">
                <a16:creationId xmlns:a16="http://schemas.microsoft.com/office/drawing/2014/main" id="{F1421691-FC93-A948-8A7A-D533C3FE3C01}"/>
              </a:ext>
            </a:extLst>
          </p:cNvPr>
          <p:cNvSpPr/>
          <p:nvPr/>
        </p:nvSpPr>
        <p:spPr>
          <a:xfrm>
            <a:off x="10400874" y="2341825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Multiplication 20">
            <a:extLst>
              <a:ext uri="{FF2B5EF4-FFF2-40B4-BE49-F238E27FC236}">
                <a16:creationId xmlns:a16="http://schemas.microsoft.com/office/drawing/2014/main" id="{9FF151AE-A0A2-2F48-9B4B-2116FC77211E}"/>
              </a:ext>
            </a:extLst>
          </p:cNvPr>
          <p:cNvSpPr/>
          <p:nvPr/>
        </p:nvSpPr>
        <p:spPr>
          <a:xfrm>
            <a:off x="5607319" y="5721064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cation 21">
            <a:extLst>
              <a:ext uri="{FF2B5EF4-FFF2-40B4-BE49-F238E27FC236}">
                <a16:creationId xmlns:a16="http://schemas.microsoft.com/office/drawing/2014/main" id="{575D373C-DC49-3B46-B9CE-2140DAA5F23A}"/>
              </a:ext>
            </a:extLst>
          </p:cNvPr>
          <p:cNvSpPr/>
          <p:nvPr/>
        </p:nvSpPr>
        <p:spPr>
          <a:xfrm>
            <a:off x="7155838" y="570694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Multiplication 22">
            <a:extLst>
              <a:ext uri="{FF2B5EF4-FFF2-40B4-BE49-F238E27FC236}">
                <a16:creationId xmlns:a16="http://schemas.microsoft.com/office/drawing/2014/main" id="{982738F1-8591-1D4A-B51A-0B6C868362B5}"/>
              </a:ext>
            </a:extLst>
          </p:cNvPr>
          <p:cNvSpPr/>
          <p:nvPr/>
        </p:nvSpPr>
        <p:spPr>
          <a:xfrm>
            <a:off x="8758305" y="570694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ultiplication 23">
            <a:extLst>
              <a:ext uri="{FF2B5EF4-FFF2-40B4-BE49-F238E27FC236}">
                <a16:creationId xmlns:a16="http://schemas.microsoft.com/office/drawing/2014/main" id="{E9B2A12D-CEB5-C54E-BDF5-E991D61CF4CA}"/>
              </a:ext>
            </a:extLst>
          </p:cNvPr>
          <p:cNvSpPr/>
          <p:nvPr/>
        </p:nvSpPr>
        <p:spPr>
          <a:xfrm>
            <a:off x="10424624" y="5730692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B6FB5E-FE2B-3D4A-A4E8-2E30F368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7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62D80-47C6-514A-9365-5E25E715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7918"/>
            <a:ext cx="9404723" cy="745461"/>
          </a:xfrm>
        </p:spPr>
        <p:txBody>
          <a:bodyPr/>
          <a:lstStyle/>
          <a:p>
            <a:r>
              <a:rPr lang="fr-FR" dirty="0"/>
              <a:t>Budget du projet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4FBB9A8-3ED3-4F46-A973-9623E62D8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8628"/>
              </p:ext>
            </p:extLst>
          </p:nvPr>
        </p:nvGraphicFramePr>
        <p:xfrm>
          <a:off x="551394" y="893379"/>
          <a:ext cx="9795644" cy="556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195">
                  <a:extLst>
                    <a:ext uri="{9D8B030D-6E8A-4147-A177-3AD203B41FA5}">
                      <a16:colId xmlns:a16="http://schemas.microsoft.com/office/drawing/2014/main" val="3872129896"/>
                    </a:ext>
                  </a:extLst>
                </a:gridCol>
                <a:gridCol w="2995449">
                  <a:extLst>
                    <a:ext uri="{9D8B030D-6E8A-4147-A177-3AD203B41FA5}">
                      <a16:colId xmlns:a16="http://schemas.microsoft.com/office/drawing/2014/main" val="1204911741"/>
                    </a:ext>
                  </a:extLst>
                </a:gridCol>
              </a:tblGrid>
              <a:tr h="4001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Prix TTC en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237056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 err="1"/>
                        <a:t>Rapsberry</a:t>
                      </a:r>
                      <a:r>
                        <a:rPr lang="fr-FR" dirty="0"/>
                        <a:t> Pi 2B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35€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529354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Alimentation Raspberry Pi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23173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Carte micro SD </a:t>
                      </a:r>
                      <a:r>
                        <a:rPr lang="fr-FR" dirty="0" err="1"/>
                        <a:t>Kingstone</a:t>
                      </a:r>
                      <a:r>
                        <a:rPr lang="fr-FR" dirty="0"/>
                        <a:t> 16 Go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46025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ERC V4 USB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110€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10259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Ecran tactile TFT 3. 5 pouces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52638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Rotor </a:t>
                      </a:r>
                      <a:r>
                        <a:rPr lang="fr-FR" dirty="0" err="1"/>
                        <a:t>Yaesu</a:t>
                      </a:r>
                      <a:r>
                        <a:rPr lang="fr-FR" dirty="0"/>
                        <a:t> G-1000DX &amp; contrôleur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490€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9311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GPS GSTAR IV 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60154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Kit satellite </a:t>
                      </a:r>
                      <a:r>
                        <a:rPr lang="fr-FR" dirty="0" err="1"/>
                        <a:t>Tooway</a:t>
                      </a:r>
                      <a:r>
                        <a:rPr lang="fr-FR" dirty="0"/>
                        <a:t> (parabole, modem, support, activation)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375€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502002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Abonnement </a:t>
                      </a:r>
                      <a:r>
                        <a:rPr lang="fr-FR" dirty="0" err="1"/>
                        <a:t>Tooway</a:t>
                      </a:r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120 €/mois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23569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Vérin </a:t>
                      </a:r>
                      <a:r>
                        <a:rPr lang="fr-FR" dirty="0" err="1"/>
                        <a:t>superJack</a:t>
                      </a:r>
                      <a:r>
                        <a:rPr lang="fr-FR" dirty="0"/>
                        <a:t> III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970398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dirty="0"/>
                        <a:t>Contrôleur vérin L298N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6€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93385"/>
                  </a:ext>
                </a:extLst>
              </a:tr>
              <a:tr h="352010">
                <a:tc>
                  <a:txBody>
                    <a:bodyPr/>
                    <a:lstStyle/>
                    <a:p>
                      <a:r>
                        <a:rPr lang="fr-FR" dirty="0"/>
                        <a:t>Boussole CMPS 12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32€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657603"/>
                  </a:ext>
                </a:extLst>
              </a:tr>
              <a:tr h="400144">
                <a:tc>
                  <a:txBody>
                    <a:bodyPr/>
                    <a:lstStyle/>
                    <a:p>
                      <a:r>
                        <a:rPr lang="fr-FR" b="1" dirty="0"/>
                        <a:t>Total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1279 €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48488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3A84FE-31D5-C049-9500-383B2C50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6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D80BA-B47C-154C-B742-4D743BE7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8523"/>
          </a:xfrm>
        </p:spPr>
        <p:txBody>
          <a:bodyPr/>
          <a:lstStyle/>
          <a:p>
            <a:r>
              <a:rPr lang="fr-FR" dirty="0"/>
              <a:t>Travail réalisé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AB87EC-6A5E-DF4D-8706-77DEFF87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29408"/>
            <a:ext cx="9404723" cy="4818992"/>
          </a:xfrm>
        </p:spPr>
        <p:txBody>
          <a:bodyPr/>
          <a:lstStyle/>
          <a:p>
            <a:r>
              <a:rPr lang="fr-FR" dirty="0"/>
              <a:t>Programmation sous Python 2.7</a:t>
            </a:r>
          </a:p>
          <a:p>
            <a:r>
              <a:rPr lang="fr-FR" dirty="0"/>
              <a:t>Bibliothèques utilisées :</a:t>
            </a:r>
          </a:p>
          <a:p>
            <a:pPr lvl="1"/>
            <a:r>
              <a:rPr lang="fr-FR" b="1" dirty="0"/>
              <a:t>Partie graphique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Pygame</a:t>
            </a:r>
            <a:endParaRPr lang="fr-FR" dirty="0"/>
          </a:p>
          <a:p>
            <a:pPr lvl="1"/>
            <a:r>
              <a:rPr lang="fr-FR" b="1" dirty="0"/>
              <a:t>Lecture de trames GPS</a:t>
            </a:r>
          </a:p>
          <a:p>
            <a:pPr lvl="2"/>
            <a:r>
              <a:rPr lang="fr-FR" dirty="0"/>
              <a:t>Pynmea2 et serials </a:t>
            </a:r>
          </a:p>
          <a:p>
            <a:pPr lvl="1"/>
            <a:r>
              <a:rPr lang="fr-FR" b="1" dirty="0"/>
              <a:t>Pilotage vérin et rotor </a:t>
            </a:r>
          </a:p>
          <a:p>
            <a:pPr lvl="2"/>
            <a:r>
              <a:rPr lang="fr-FR" dirty="0"/>
              <a:t>RPI (partie GPIO)</a:t>
            </a:r>
          </a:p>
          <a:p>
            <a:pPr lvl="1"/>
            <a:r>
              <a:rPr lang="fr-FR" b="1" dirty="0"/>
              <a:t>Requêtes HTTP</a:t>
            </a:r>
          </a:p>
          <a:p>
            <a:pPr lvl="2"/>
            <a:r>
              <a:rPr lang="fr-FR" dirty="0" err="1"/>
              <a:t>Request</a:t>
            </a:r>
            <a:br>
              <a:rPr lang="fr-FR" b="1" dirty="0"/>
            </a:br>
            <a:endParaRPr lang="fr-FR" b="1" dirty="0"/>
          </a:p>
          <a:p>
            <a:pPr lvl="1"/>
            <a:endParaRPr lang="fr-FR" dirty="0"/>
          </a:p>
          <a:p>
            <a:pPr marL="914400" lvl="2" indent="0">
              <a:buNone/>
            </a:pPr>
            <a:endParaRPr lang="fr-FR" dirty="0"/>
          </a:p>
          <a:p>
            <a:pPr lvl="2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079D49-716A-D14B-B025-1D0DBC65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24" y="1661019"/>
            <a:ext cx="1443421" cy="14434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59E93A-B61E-3144-AE07-1680AE4B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6190" l="4298" r="97135">
                        <a14:foregroundMark x1="4298" y1="73333" x2="4298" y2="73333"/>
                        <a14:foregroundMark x1="89971" y1="78095" x2="89971" y2="78095"/>
                        <a14:foregroundMark x1="91691" y1="77143" x2="91691" y2="77143"/>
                        <a14:foregroundMark x1="90258" y1="44762" x2="90258" y2="44762"/>
                        <a14:foregroundMark x1="90831" y1="56190" x2="90831" y2="56190"/>
                        <a14:foregroundMark x1="85387" y1="39048" x2="85387" y2="39048"/>
                        <a14:foregroundMark x1="92550" y1="34286" x2="92550" y2="34286"/>
                        <a14:foregroundMark x1="90831" y1="17143" x2="90831" y2="17143"/>
                        <a14:foregroundMark x1="89685" y1="17143" x2="89685" y2="17143"/>
                        <a14:foregroundMark x1="94556" y1="18095" x2="94556" y2="18095"/>
                        <a14:foregroundMark x1="95415" y1="20952" x2="95415" y2="20952"/>
                        <a14:foregroundMark x1="95702" y1="19048" x2="95702" y2="19048"/>
                        <a14:foregroundMark x1="95415" y1="13333" x2="97135" y2="31429"/>
                        <a14:foregroundMark x1="97135" y1="30476" x2="97135" y2="30476"/>
                        <a14:foregroundMark x1="95989" y1="46667" x2="95989" y2="46667"/>
                        <a14:foregroundMark x1="93410" y1="45714" x2="95129" y2="46667"/>
                        <a14:foregroundMark x1="94842" y1="46667" x2="94842" y2="46667"/>
                        <a14:foregroundMark x1="12894" y1="87619" x2="12894" y2="87619"/>
                        <a14:foregroundMark x1="57593" y1="92381" x2="57593" y2="92381"/>
                        <a14:foregroundMark x1="20344" y1="93333" x2="20344" y2="93333"/>
                        <a14:foregroundMark x1="34384" y1="93333" x2="34384" y2="93333"/>
                        <a14:foregroundMark x1="47851" y1="96190" x2="47851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5251" y="3130330"/>
            <a:ext cx="3098363" cy="925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873C5C2-DF49-EB4E-8EC4-C85B15B6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055" y="4362508"/>
            <a:ext cx="1919890" cy="17141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E0058-66A0-7942-8A2E-C3A874C5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65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1115</TotalTime>
  <Words>1344</Words>
  <Application>Microsoft Macintosh PowerPoint</Application>
  <PresentationFormat>Grand écran</PresentationFormat>
  <Paragraphs>392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Franklin Gothic Book</vt:lpstr>
      <vt:lpstr>Symbol</vt:lpstr>
      <vt:lpstr>Wingdings</vt:lpstr>
      <vt:lpstr>Wingdings 3</vt:lpstr>
      <vt:lpstr>Ion</vt:lpstr>
      <vt:lpstr>Projet tutoré</vt:lpstr>
      <vt:lpstr>SOMMAIRE</vt:lpstr>
      <vt:lpstr>Introduction</vt:lpstr>
      <vt:lpstr>Structure du système</vt:lpstr>
      <vt:lpstr>Présentation PowerPoint</vt:lpstr>
      <vt:lpstr>Diagramme prévisionnel</vt:lpstr>
      <vt:lpstr>Répartition des tâches </vt:lpstr>
      <vt:lpstr>Budget du projet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réalisé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Travail effectué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tutoré</dc:title>
  <dc:creator>Microsoft Office User</dc:creator>
  <cp:lastModifiedBy>Microsoft Office User</cp:lastModifiedBy>
  <cp:revision>99</cp:revision>
  <dcterms:created xsi:type="dcterms:W3CDTF">2019-02-26T14:12:55Z</dcterms:created>
  <dcterms:modified xsi:type="dcterms:W3CDTF">2019-03-22T09:16:47Z</dcterms:modified>
</cp:coreProperties>
</file>